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9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0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1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4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  <p:sldMasterId id="2147483967" r:id="rId2"/>
    <p:sldMasterId id="2147484011" r:id="rId3"/>
    <p:sldMasterId id="2147484021" r:id="rId4"/>
    <p:sldMasterId id="2147484031" r:id="rId5"/>
    <p:sldMasterId id="2147484081" r:id="rId6"/>
    <p:sldMasterId id="2147484091" r:id="rId7"/>
    <p:sldMasterId id="2147484101" r:id="rId8"/>
    <p:sldMasterId id="2147484111" r:id="rId9"/>
    <p:sldMasterId id="2147484121" r:id="rId10"/>
    <p:sldMasterId id="2147484133" r:id="rId11"/>
    <p:sldMasterId id="2147484145" r:id="rId12"/>
    <p:sldMasterId id="2147484157" r:id="rId13"/>
    <p:sldMasterId id="2147484169" r:id="rId14"/>
    <p:sldMasterId id="2147484181" r:id="rId15"/>
  </p:sldMasterIdLst>
  <p:notesMasterIdLst>
    <p:notesMasterId r:id="rId43"/>
  </p:notesMasterIdLst>
  <p:sldIdLst>
    <p:sldId id="350" r:id="rId16"/>
    <p:sldId id="365" r:id="rId17"/>
    <p:sldId id="357" r:id="rId18"/>
    <p:sldId id="370" r:id="rId19"/>
    <p:sldId id="351" r:id="rId20"/>
    <p:sldId id="388" r:id="rId21"/>
    <p:sldId id="366" r:id="rId22"/>
    <p:sldId id="367" r:id="rId23"/>
    <p:sldId id="371" r:id="rId24"/>
    <p:sldId id="355" r:id="rId25"/>
    <p:sldId id="356" r:id="rId26"/>
    <p:sldId id="391" r:id="rId27"/>
    <p:sldId id="392" r:id="rId28"/>
    <p:sldId id="389" r:id="rId29"/>
    <p:sldId id="379" r:id="rId30"/>
    <p:sldId id="380" r:id="rId31"/>
    <p:sldId id="381" r:id="rId32"/>
    <p:sldId id="393" r:id="rId33"/>
    <p:sldId id="394" r:id="rId34"/>
    <p:sldId id="395" r:id="rId35"/>
    <p:sldId id="358" r:id="rId36"/>
    <p:sldId id="359" r:id="rId37"/>
    <p:sldId id="360" r:id="rId38"/>
    <p:sldId id="361" r:id="rId39"/>
    <p:sldId id="362" r:id="rId40"/>
    <p:sldId id="363" r:id="rId41"/>
    <p:sldId id="364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theme" Target="theme/theme1.xml"/><Relationship Id="rId20" Type="http://schemas.openxmlformats.org/officeDocument/2006/relationships/slide" Target="slides/slide5.xml"/><Relationship Id="rId41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00E30-6BFE-486F-8348-D97EA23E000A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DEC94-0774-4238-BDD9-79A372AA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9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93763" y="981075"/>
            <a:ext cx="5334000" cy="4000500"/>
          </a:xfrm>
          <a:ln/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58813" y="5116513"/>
            <a:ext cx="6016625" cy="435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spcBef>
                <a:spcPct val="0"/>
              </a:spcBef>
              <a:spcAft>
                <a:spcPts val="300"/>
              </a:spcAft>
            </a:pPr>
            <a:endParaRPr lang="ko-KR" altLang="ko-KR" smtClean="0">
              <a:solidFill>
                <a:srgbClr val="00000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29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BC6E-C14E-4AEF-9FBF-171B3384B9BD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06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DEC94-0774-4238-BDD9-79A372AA54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7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.jpe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6.jpe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6.jpe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3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4804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578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5551854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059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663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864441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391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9911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438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4863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48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768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9305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0406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0734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1739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672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000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7265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4930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3813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0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3029676" cy="32823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6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2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4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637935"/>
      </p:ext>
    </p:extLst>
  </p:cSld>
  <p:clrMapOvr>
    <a:masterClrMapping/>
  </p:clrMapOvr>
  <p:transition>
    <p:dissolv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791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764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0584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90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21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226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59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3885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60979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49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0430" y="222698"/>
            <a:ext cx="3020058" cy="328231"/>
          </a:xfrm>
        </p:spPr>
        <p:txBody>
          <a:bodyPr anchor="ctr"/>
          <a:lstStyle>
            <a:lvl1pPr>
              <a:defRPr sz="2133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3931" y="1000109"/>
            <a:ext cx="8229600" cy="5126055"/>
          </a:xfrm>
        </p:spPr>
        <p:txBody>
          <a:bodyPr/>
          <a:lstStyle>
            <a:lvl1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311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872645"/>
      </p:ext>
    </p:extLst>
  </p:cSld>
  <p:clrMapOvr>
    <a:masterClrMapping/>
  </p:clrMapOvr>
  <p:transition>
    <p:dissolv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6452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9380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9370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76533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87410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957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5067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479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75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27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5033429" cy="547201"/>
          </a:xfrm>
        </p:spPr>
        <p:txBody>
          <a:bodyPr/>
          <a:lstStyle>
            <a:lvl1pPr algn="l">
              <a:defRPr sz="3556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1pPr>
            <a:lvl2pPr marL="406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281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3pPr>
            <a:lvl4pPr marL="121921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4pPr>
            <a:lvl5pPr marL="1625620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5pPr>
            <a:lvl6pPr marL="203202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6pPr>
            <a:lvl7pPr marL="2438430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7pPr>
            <a:lvl8pPr marL="2844836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8pPr>
            <a:lvl9pPr marL="3251241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35851073"/>
      </p:ext>
    </p:extLst>
  </p:cSld>
  <p:clrMapOvr>
    <a:masterClrMapping/>
  </p:clrMapOvr>
  <p:transition>
    <p:dissolv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19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8062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829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00020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5561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948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03333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2358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426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334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36900"/>
      </p:ext>
    </p:extLst>
  </p:cSld>
  <p:clrMapOvr>
    <a:masterClrMapping/>
  </p:clrMapOvr>
  <p:transition>
    <p:dissolv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821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4406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0464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4051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693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97773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1468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23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437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194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45611"/>
      </p:ext>
    </p:extLst>
  </p:cSld>
  <p:clrMapOvr>
    <a:masterClrMapping/>
  </p:clrMapOvr>
  <p:transition>
    <p:dissolv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8413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97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6795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5493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999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2538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9312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14071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1128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40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090450"/>
      </p:ext>
    </p:extLst>
  </p:cSld>
  <p:clrMapOvr>
    <a:masterClrMapping/>
  </p:clrMapOvr>
  <p:transition>
    <p:dissolv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3600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530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7642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2682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5517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6488-B42D-49A1-9DA4-0136A225BB2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FCD5-A63D-49D1-A783-65E931099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4021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26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61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522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97962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732556"/>
      </p:ext>
    </p:extLst>
  </p:cSld>
  <p:clrMapOvr>
    <a:masterClrMapping/>
  </p:clrMapOvr>
  <p:transition>
    <p:dissolv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189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33593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1860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9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1161499"/>
            <a:ext cx="2516715" cy="273601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4195422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98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5093737"/>
            <a:ext cx="2516715" cy="273601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83066662"/>
      </p:ext>
    </p:extLst>
  </p:cSld>
  <p:clrMapOvr>
    <a:masterClrMapping/>
  </p:clrMapOvr>
  <p:transition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99966"/>
      </p:ext>
    </p:extLst>
  </p:cSld>
  <p:clrMapOvr>
    <a:masterClrMapping/>
  </p:clrMapOvr>
  <p:transition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358569" y="274640"/>
            <a:ext cx="328231" cy="318997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16280"/>
      </p:ext>
    </p:extLst>
  </p:cSld>
  <p:clrMapOvr>
    <a:masterClrMapping/>
  </p:clrMapOvr>
  <p:transition>
    <p:dissolv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509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125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240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77686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095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A3A2D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225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890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44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139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7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094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141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557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78308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18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A3A2D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950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3361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3992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5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949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742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247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950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69343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03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A3A2D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220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9585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2132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08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428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65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07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565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12821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115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A3A2D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547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5530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1272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08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05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7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9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24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42166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03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A3A2D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360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829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0491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080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</a:rPr>
              <a:t>Copyright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© 2015 </a:t>
            </a:r>
            <a:r>
              <a:rPr lang="en-US" altLang="ko-KR" sz="1000" dirty="0" err="1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Hanbit</a:t>
            </a: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srgbClr val="FFFFFF">
                    <a:lumMod val="65000"/>
                  </a:srgbClr>
                </a:solidFill>
                <a:latin typeface="굴림" charset="-127"/>
              </a:rPr>
              <a:t>All rights reserved.</a:t>
            </a:r>
            <a:endParaRPr lang="ko-KR" altLang="ko-KR" sz="1000" dirty="0" smtClean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강의교안 이용 안내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]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본 강의교안의 저작권은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한빛아카데미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㈜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101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27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522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113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12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ko-KR" sz="1800" b="1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 smtClean="0">
                <a:solidFill>
                  <a:srgbClr val="FFFFFF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 smtClean="0">
              <a:solidFill>
                <a:srgbClr val="FFFFFF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660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61878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690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A3A2D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grpSp>
        <p:nvGrpSpPr>
          <p:cNvPr id="1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510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solidFill>
                  <a:srgbClr val="000000"/>
                </a:solidFill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solidFill>
                <a:srgbClr val="000000"/>
              </a:solidFill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6559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dirty="0" smtClea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7523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0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7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5400" b="1" kern="10" spc="50" dirty="0">
                <a:ln w="12700" cmpd="sng">
                  <a:solidFill>
                    <a:srgbClr val="B5914F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B5914F">
                    <a:tint val="1000"/>
                  </a:srgbClr>
                </a:solidFill>
                <a:effectLst>
                  <a:glow rad="53100">
                    <a:srgbClr val="B5914F">
                      <a:satMod val="180000"/>
                      <a:alpha val="30000"/>
                    </a:srgbClr>
                  </a:glow>
                </a:effectLst>
                <a:latin typeface="Impact" pitchFamily="34" charset="0"/>
                <a:cs typeface="Arial" charset="0"/>
              </a:rPr>
              <a:t>Thank You !</a:t>
            </a:r>
            <a:endParaRPr lang="ko-KR" altLang="en-US" sz="5400" b="1" kern="10" spc="50" dirty="0">
              <a:ln w="12700" cmpd="sng">
                <a:solidFill>
                  <a:srgbClr val="B5914F">
                    <a:satMod val="120000"/>
                    <a:shade val="80000"/>
                  </a:srgbClr>
                </a:solidFill>
                <a:prstDash val="solid"/>
              </a:ln>
              <a:solidFill>
                <a:srgbClr val="B5914F">
                  <a:tint val="1000"/>
                </a:srgbClr>
              </a:solidFill>
              <a:effectLst>
                <a:glow rad="53100">
                  <a:srgbClr val="B5914F">
                    <a:satMod val="180000"/>
                    <a:alpha val="30000"/>
                  </a:srgbClr>
                </a:glow>
              </a:effectLst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83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20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ko-KR" altLang="en-US" sz="1400" dirty="0">
                <a:solidFill>
                  <a:prstClr val="black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4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400" dirty="0">
              <a:solidFill>
                <a:srgbClr val="222222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7918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Arial" charset="0"/>
                <a:cs typeface="Arial" charset="0"/>
              </a:rPr>
              <a:t>본 강의교안의 저작권은 한빛아카데미㈜에 있습니다</a:t>
            </a:r>
            <a:r>
              <a:rPr lang="en-US" altLang="ko-KR" sz="1200" dirty="0">
                <a:solidFill>
                  <a:prstClr val="black"/>
                </a:solidFill>
                <a:latin typeface="Arial" charset="0"/>
                <a:cs typeface="Arial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Arial" charset="0"/>
                <a:cs typeface="Arial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  <a:latin typeface="Arial" charset="0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b="1" dirty="0" err="1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b="1" dirty="0">
                <a:solidFill>
                  <a:prstClr val="black"/>
                </a:solidFill>
                <a:ea typeface="맑은 고딕" pitchFamily="50" charset="-127"/>
                <a:cs typeface="Arial" charset="0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439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152159" y="301752"/>
            <a:ext cx="4839681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0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312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883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defRPr/>
            </a:pPr>
            <a:r>
              <a:rPr lang="ko-KR" altLang="en-US" sz="4400" b="1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097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68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047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t>/ 33</a:t>
            </a:r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fld id="{B921D178-B3E2-41DF-B6F9-C73B8CC656FA}" type="slidenum">
              <a:rPr lang="ko-KR" altLang="en-US" sz="140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Arial" charset="0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z="1600" dirty="0">
              <a:solidFill>
                <a:prstClr val="white">
                  <a:lumMod val="50000"/>
                </a:prst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6619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prstClr val="white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6000" b="1" dirty="0">
                <a:solidFill>
                  <a:srgbClr val="ED7D31">
                    <a:lumMod val="50000"/>
                  </a:srgbClr>
                </a:solidFill>
                <a:latin typeface="Arial" charset="0"/>
                <a:cs typeface="Arial" charset="0"/>
              </a:rPr>
              <a:t>Thank You!</a:t>
            </a:r>
            <a:endParaRPr lang="ko-KR" altLang="en-US" sz="6000" b="1" dirty="0">
              <a:solidFill>
                <a:srgbClr val="ED7D31">
                  <a:lumMod val="50000"/>
                </a:srgb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4881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70AD47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7036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741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9224-6C2C-47C8-941F-43D67D3F9AAB}" type="datetime1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2958251"/>
      </p:ext>
    </p:extLst>
  </p:cSld>
  <p:clrMapOvr>
    <a:masterClrMapping/>
  </p:clrMapOvr>
  <p:hf hdr="0" ft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23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7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E9C3-517B-4D91-B3C5-1B6A47E9AAED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0CF32-6369-40B3-B473-9807B3763B7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1373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032255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904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6018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353536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6067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8497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94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1CF782E-5BF2-49ED-B2AF-B771D8C29065}" type="datetimeFigureOut">
              <a:rPr lang="ko-KR" altLang="en-US" smtClean="0"/>
              <a:pPr/>
              <a:t>2023-03-06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EBDDC3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F3025-D0D9-4440-A07F-C98EC615055C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0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48346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321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20" Type="http://schemas.openxmlformats.org/officeDocument/2006/relationships/theme" Target="../theme/theme14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80.xml"/><Relationship Id="rId20" Type="http://schemas.openxmlformats.org/officeDocument/2006/relationships/theme" Target="../theme/theme15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0E9C3-517B-4D91-B3C5-1B6A47E9AA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0CF32-6369-40B3-B473-9807B3763B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3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A0FBCE-24D2-4F68-8AA9-E7C82AAF9F3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" y="397284"/>
            <a:ext cx="556457" cy="6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1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CF782E-5BF2-49ED-B2AF-B771D8C29065}" type="datetimeFigureOut">
              <a:rPr lang="ko-KR" altLang="en-US" smtClean="0">
                <a:solidFill>
                  <a:srgbClr val="775F55"/>
                </a:solidFill>
              </a:rPr>
              <a:pPr/>
              <a:t>2023-03-06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6F3025-D0D9-4440-A07F-C98EC61505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539552" y="626364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© </a:t>
            </a:r>
            <a:r>
              <a:rPr lang="en-US" altLang="ko-KR" sz="1000" dirty="0" smtClean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2012 </a:t>
            </a:r>
            <a:r>
              <a:rPr lang="ko-KR" altLang="en-US" sz="1000" dirty="0" err="1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생능출판사</a:t>
            </a:r>
            <a:r>
              <a:rPr lang="ko-KR" altLang="en-US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141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0E9C3-517B-4D91-B3C5-1B6A47E9AA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0CF32-6369-40B3-B473-9807B3763B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5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8" r:id="rId17"/>
    <p:sldLayoutId id="2147484049" r:id="rId18"/>
    <p:sldLayoutId id="2147484050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0E9C3-517B-4D91-B3C5-1B6A47E9AA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0CF32-6369-40B3-B473-9807B3763B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37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8" r:id="rId17"/>
    <p:sldLayoutId id="2147484059" r:id="rId18"/>
    <p:sldLayoutId id="2147484060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0E9C3-517B-4D91-B3C5-1B6A47E9AA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0CF32-6369-40B3-B473-9807B3763B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2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8" r:id="rId17"/>
    <p:sldLayoutId id="2147484069" r:id="rId18"/>
    <p:sldLayoutId id="2147484070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0E9C3-517B-4D91-B3C5-1B6A47E9AA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2023-03-06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0CF32-6369-40B3-B473-9807B3763B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4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072" r:id="rId12"/>
    <p:sldLayoutId id="2147484073" r:id="rId13"/>
    <p:sldLayoutId id="2147484074" r:id="rId14"/>
    <p:sldLayoutId id="2147484075" r:id="rId15"/>
    <p:sldLayoutId id="2147484076" r:id="rId16"/>
    <p:sldLayoutId id="2147484078" r:id="rId17"/>
    <p:sldLayoutId id="2147484079" r:id="rId18"/>
    <p:sldLayoutId id="2147484080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13" descr="Image6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Box 14"/>
          <p:cNvSpPr txBox="1">
            <a:spLocks noChangeArrowheads="1"/>
          </p:cNvSpPr>
          <p:nvPr userDrawn="1"/>
        </p:nvSpPr>
        <p:spPr bwMode="auto">
          <a:xfrm>
            <a:off x="4293419" y="6573839"/>
            <a:ext cx="49084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67" dirty="0" smtClean="0">
                <a:solidFill>
                  <a:prstClr val="black"/>
                </a:solidFill>
                <a:latin typeface="Calibri" panose="020F0502020204030204" pitchFamily="34" charset="0"/>
                <a:ea typeface="새굴림" panose="02030600000101010101" pitchFamily="18" charset="-127"/>
              </a:rPr>
              <a:t>- </a:t>
            </a:r>
            <a:fld id="{3BA5E6DE-B64E-4DDC-B3ED-D06CAC5EB2B3}" type="slidenum">
              <a:rPr lang="ko-KR" altLang="en-US" sz="1067" smtClean="0">
                <a:solidFill>
                  <a:prstClr val="black"/>
                </a:solidFill>
                <a:latin typeface="Calibri" panose="020F0502020204030204" pitchFamily="34" charset="0"/>
                <a:ea typeface="새굴림" panose="02030600000101010101" pitchFamily="18" charset="-127"/>
              </a:rPr>
              <a:pPr algn="ctr" eaLnBrk="1" fontAlgn="b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ko-KR" sz="1067" dirty="0" smtClean="0">
                <a:solidFill>
                  <a:prstClr val="black"/>
                </a:solidFill>
                <a:latin typeface="Calibri" panose="020F0502020204030204" pitchFamily="34" charset="0"/>
                <a:ea typeface="새굴림" panose="02030600000101010101" pitchFamily="18" charset="-127"/>
              </a:rPr>
              <a:t> -</a:t>
            </a:r>
            <a:endParaRPr lang="ko-KR" altLang="en-US" sz="1067" dirty="0" smtClean="0">
              <a:solidFill>
                <a:prstClr val="black"/>
              </a:solidFill>
              <a:latin typeface="Calibri" panose="020F0502020204030204" pitchFamily="34" charset="0"/>
              <a:ea typeface="새굴림" panose="02030600000101010101" pitchFamily="18" charset="-127"/>
            </a:endParaRPr>
          </a:p>
        </p:txBody>
      </p:sp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736600" y="201614"/>
            <a:ext cx="3029676" cy="3282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타원 8"/>
          <p:cNvSpPr/>
          <p:nvPr userDrawn="1"/>
        </p:nvSpPr>
        <p:spPr>
          <a:xfrm>
            <a:off x="7683522" y="-234858"/>
            <a:ext cx="1968514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44" dirty="0">
              <a:solidFill>
                <a:prstClr val="black"/>
              </a:solidFill>
            </a:endParaRPr>
          </a:p>
        </p:txBody>
      </p:sp>
      <p:sp>
        <p:nvSpPr>
          <p:cNvPr id="10" name="타원 9"/>
          <p:cNvSpPr/>
          <p:nvPr userDrawn="1"/>
        </p:nvSpPr>
        <p:spPr>
          <a:xfrm>
            <a:off x="6921517" y="-142900"/>
            <a:ext cx="1730725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44" dirty="0">
              <a:solidFill>
                <a:prstClr val="black"/>
              </a:solidFill>
            </a:endParaRPr>
          </a:p>
        </p:txBody>
      </p:sp>
      <p:sp>
        <p:nvSpPr>
          <p:cNvPr id="11" name="타원 10"/>
          <p:cNvSpPr/>
          <p:nvPr userDrawn="1"/>
        </p:nvSpPr>
        <p:spPr>
          <a:xfrm>
            <a:off x="-127033" y="5272138"/>
            <a:ext cx="1792199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44" dirty="0">
              <a:solidFill>
                <a:prstClr val="black"/>
              </a:solidFill>
            </a:endParaRPr>
          </a:p>
        </p:txBody>
      </p:sp>
      <p:pic>
        <p:nvPicPr>
          <p:cNvPr id="1039" name="그림 12" descr="Image4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0" y="107950"/>
            <a:ext cx="46002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14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sz="2133" b="1" kern="12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sz="2133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sz="2133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sz="2133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sz="2133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06405" algn="ctr" rtl="0" eaLnBrk="1" fontAlgn="base" latinLnBrk="1" hangingPunct="1">
        <a:spcBef>
          <a:spcPct val="0"/>
        </a:spcBef>
        <a:spcAft>
          <a:spcPct val="0"/>
        </a:spcAft>
        <a:defRPr sz="391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12810" algn="ctr" rtl="0" eaLnBrk="1" fontAlgn="base" latinLnBrk="1" hangingPunct="1">
        <a:spcBef>
          <a:spcPct val="0"/>
        </a:spcBef>
        <a:spcAft>
          <a:spcPct val="0"/>
        </a:spcAft>
        <a:defRPr sz="391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19215" algn="ctr" rtl="0" eaLnBrk="1" fontAlgn="base" latinLnBrk="1" hangingPunct="1">
        <a:spcBef>
          <a:spcPct val="0"/>
        </a:spcBef>
        <a:spcAft>
          <a:spcPct val="0"/>
        </a:spcAft>
        <a:defRPr sz="391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25620" algn="ctr" rtl="0" eaLnBrk="1" fontAlgn="base" latinLnBrk="1" hangingPunct="1">
        <a:spcBef>
          <a:spcPct val="0"/>
        </a:spcBef>
        <a:spcAft>
          <a:spcPct val="0"/>
        </a:spcAft>
        <a:defRPr sz="391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04804" indent="-304804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60408" indent="-254003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89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016013" indent="-203203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422418" indent="-203203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78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1828823" indent="-203203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778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235228" indent="-203203" algn="l" defTabSz="812810" rtl="0" eaLnBrk="1" latinLnBrk="1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6pPr>
      <a:lvl7pPr marL="2641633" indent="-203203" algn="l" defTabSz="812810" rtl="0" eaLnBrk="1" latinLnBrk="1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7pPr>
      <a:lvl8pPr marL="3048038" indent="-203203" algn="l" defTabSz="812810" rtl="0" eaLnBrk="1" latinLnBrk="1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8pPr>
      <a:lvl9pPr marL="3454443" indent="-203203" algn="l" defTabSz="812810" rtl="0" eaLnBrk="1" latinLnBrk="1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 smtClean="0"/>
              <a:t>Textmasterformate durch Klicken bearbeiten</a:t>
            </a:r>
          </a:p>
          <a:p>
            <a:pPr lvl="1"/>
            <a:r>
              <a:rPr lang="de-DE" altLang="ko-KR" dirty="0" smtClean="0"/>
              <a:t>Zweite Ebene</a:t>
            </a:r>
          </a:p>
          <a:p>
            <a:pPr lvl="2"/>
            <a:r>
              <a:rPr lang="de-DE" altLang="ko-KR" dirty="0" smtClean="0"/>
              <a:t>Dritte Ebene</a:t>
            </a:r>
          </a:p>
          <a:p>
            <a:pPr lvl="3"/>
            <a:r>
              <a:rPr lang="de-DE" altLang="ko-KR" dirty="0" smtClean="0"/>
              <a:t>Vierte Ebene</a:t>
            </a:r>
          </a:p>
          <a:p>
            <a:pPr lvl="4"/>
            <a:r>
              <a:rPr lang="de-DE" altLang="ko-KR" dirty="0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Page 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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 </a:t>
            </a:r>
            <a:fld id="{86F4A8A0-048C-4620-A43C-923312CDEA00}" type="slidenum">
              <a:rPr lang="de-DE" altLang="ko-KR" sz="1000" smtClean="0">
                <a:solidFill>
                  <a:srgbClr val="000000"/>
                </a:solidFill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de-DE" altLang="ko-KR" sz="1000" dirty="0" smtClean="0">
                <a:solidFill>
                  <a:srgbClr val="000000"/>
                </a:solidFill>
                <a:cs typeface="Arial" charset="0"/>
              </a:rPr>
              <a:t> / 62</a:t>
            </a:r>
            <a:endParaRPr lang="de-DE" altLang="ko-KR" sz="1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3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 smtClean="0"/>
              <a:t>Textmasterformate durch Klicken bearbeiten</a:t>
            </a:r>
          </a:p>
          <a:p>
            <a:pPr lvl="1"/>
            <a:r>
              <a:rPr lang="de-DE" altLang="ko-KR" dirty="0" smtClean="0"/>
              <a:t>Zweite Ebene</a:t>
            </a:r>
          </a:p>
          <a:p>
            <a:pPr lvl="2"/>
            <a:r>
              <a:rPr lang="de-DE" altLang="ko-KR" dirty="0" smtClean="0"/>
              <a:t>Dritte Ebene</a:t>
            </a:r>
          </a:p>
          <a:p>
            <a:pPr lvl="3"/>
            <a:r>
              <a:rPr lang="de-DE" altLang="ko-KR" dirty="0" smtClean="0"/>
              <a:t>Vierte Ebene</a:t>
            </a:r>
          </a:p>
          <a:p>
            <a:pPr lvl="4"/>
            <a:r>
              <a:rPr lang="de-DE" altLang="ko-KR" dirty="0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Page 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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 </a:t>
            </a:r>
            <a:fld id="{86F4A8A0-048C-4620-A43C-923312CDEA00}" type="slidenum">
              <a:rPr lang="de-DE" altLang="ko-KR" sz="1000" smtClean="0">
                <a:solidFill>
                  <a:srgbClr val="000000"/>
                </a:solidFill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de-DE" altLang="ko-KR" sz="1000" dirty="0" smtClean="0">
                <a:solidFill>
                  <a:srgbClr val="000000"/>
                </a:solidFill>
                <a:cs typeface="Arial" charset="0"/>
              </a:rPr>
              <a:t> / 62</a:t>
            </a:r>
            <a:endParaRPr lang="de-DE" altLang="ko-KR" sz="1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5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 smtClean="0"/>
              <a:t>Textmasterformate durch Klicken bearbeiten</a:t>
            </a:r>
          </a:p>
          <a:p>
            <a:pPr lvl="1"/>
            <a:r>
              <a:rPr lang="de-DE" altLang="ko-KR" dirty="0" smtClean="0"/>
              <a:t>Zweite Ebene</a:t>
            </a:r>
          </a:p>
          <a:p>
            <a:pPr lvl="2"/>
            <a:r>
              <a:rPr lang="de-DE" altLang="ko-KR" dirty="0" smtClean="0"/>
              <a:t>Dritte Ebene</a:t>
            </a:r>
          </a:p>
          <a:p>
            <a:pPr lvl="3"/>
            <a:r>
              <a:rPr lang="de-DE" altLang="ko-KR" dirty="0" smtClean="0"/>
              <a:t>Vierte Ebene</a:t>
            </a:r>
          </a:p>
          <a:p>
            <a:pPr lvl="4"/>
            <a:r>
              <a:rPr lang="de-DE" altLang="ko-KR" dirty="0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Page 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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 </a:t>
            </a:r>
            <a:fld id="{86F4A8A0-048C-4620-A43C-923312CDEA00}" type="slidenum">
              <a:rPr lang="de-DE" altLang="ko-KR" sz="1000" smtClean="0">
                <a:solidFill>
                  <a:srgbClr val="000000"/>
                </a:solidFill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de-DE" altLang="ko-KR" sz="1000" dirty="0" smtClean="0">
                <a:solidFill>
                  <a:srgbClr val="000000"/>
                </a:solidFill>
                <a:cs typeface="Arial" charset="0"/>
              </a:rPr>
              <a:t> / 62</a:t>
            </a:r>
            <a:endParaRPr lang="de-DE" altLang="ko-KR" sz="1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30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 smtClean="0"/>
              <a:t>Textmasterformate durch Klicken bearbeiten</a:t>
            </a:r>
          </a:p>
          <a:p>
            <a:pPr lvl="1"/>
            <a:r>
              <a:rPr lang="de-DE" altLang="ko-KR" dirty="0" smtClean="0"/>
              <a:t>Zweite Ebene</a:t>
            </a:r>
          </a:p>
          <a:p>
            <a:pPr lvl="2"/>
            <a:r>
              <a:rPr lang="de-DE" altLang="ko-KR" dirty="0" smtClean="0"/>
              <a:t>Dritte Ebene</a:t>
            </a:r>
          </a:p>
          <a:p>
            <a:pPr lvl="3"/>
            <a:r>
              <a:rPr lang="de-DE" altLang="ko-KR" dirty="0" smtClean="0"/>
              <a:t>Vierte Ebene</a:t>
            </a:r>
          </a:p>
          <a:p>
            <a:pPr lvl="4"/>
            <a:r>
              <a:rPr lang="de-DE" altLang="ko-KR" dirty="0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Page 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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 </a:t>
            </a:r>
            <a:fld id="{86F4A8A0-048C-4620-A43C-923312CDEA00}" type="slidenum">
              <a:rPr lang="de-DE" altLang="ko-KR" sz="1000" smtClean="0">
                <a:solidFill>
                  <a:srgbClr val="000000"/>
                </a:solidFill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de-DE" altLang="ko-KR" sz="1000" dirty="0" smtClean="0">
                <a:solidFill>
                  <a:srgbClr val="000000"/>
                </a:solidFill>
                <a:cs typeface="Arial" charset="0"/>
              </a:rPr>
              <a:t> / 62</a:t>
            </a:r>
            <a:endParaRPr lang="de-DE" altLang="ko-KR" sz="1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3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 smtClean="0"/>
              <a:t>Textmasterformate durch Klicken bearbeiten</a:t>
            </a:r>
          </a:p>
          <a:p>
            <a:pPr lvl="1"/>
            <a:r>
              <a:rPr lang="de-DE" altLang="ko-KR" dirty="0" smtClean="0"/>
              <a:t>Zweite Ebene</a:t>
            </a:r>
          </a:p>
          <a:p>
            <a:pPr lvl="2"/>
            <a:r>
              <a:rPr lang="de-DE" altLang="ko-KR" dirty="0" smtClean="0"/>
              <a:t>Dritte Ebene</a:t>
            </a:r>
          </a:p>
          <a:p>
            <a:pPr lvl="3"/>
            <a:r>
              <a:rPr lang="de-DE" altLang="ko-KR" dirty="0" smtClean="0"/>
              <a:t>Vierte Ebene</a:t>
            </a:r>
          </a:p>
          <a:p>
            <a:pPr lvl="4"/>
            <a:r>
              <a:rPr lang="de-DE" altLang="ko-KR" dirty="0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Page 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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 </a:t>
            </a:r>
            <a:fld id="{86F4A8A0-048C-4620-A43C-923312CDEA00}" type="slidenum">
              <a:rPr lang="de-DE" altLang="ko-KR" sz="1000" smtClean="0">
                <a:solidFill>
                  <a:srgbClr val="000000"/>
                </a:solidFill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de-DE" altLang="ko-KR" sz="1000" dirty="0" smtClean="0">
                <a:solidFill>
                  <a:srgbClr val="000000"/>
                </a:solidFill>
                <a:cs typeface="Arial" charset="0"/>
              </a:rPr>
              <a:t> / 62</a:t>
            </a:r>
            <a:endParaRPr lang="de-DE" altLang="ko-KR" sz="1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69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dirty="0" smtClean="0"/>
              <a:t>Textmasterformate durch Klicken bearbeiten</a:t>
            </a:r>
          </a:p>
          <a:p>
            <a:pPr lvl="1"/>
            <a:r>
              <a:rPr lang="de-DE" altLang="ko-KR" dirty="0" smtClean="0"/>
              <a:t>Zweite Ebene</a:t>
            </a:r>
          </a:p>
          <a:p>
            <a:pPr lvl="2"/>
            <a:r>
              <a:rPr lang="de-DE" altLang="ko-KR" dirty="0" smtClean="0"/>
              <a:t>Dritte Ebene</a:t>
            </a:r>
          </a:p>
          <a:p>
            <a:pPr lvl="3"/>
            <a:r>
              <a:rPr lang="de-DE" altLang="ko-KR" dirty="0" smtClean="0"/>
              <a:t>Vierte Ebene</a:t>
            </a:r>
          </a:p>
          <a:p>
            <a:pPr lvl="4"/>
            <a:r>
              <a:rPr lang="de-DE" altLang="ko-KR" dirty="0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Page 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  <a:sym typeface="Wingdings" pitchFamily="2" charset="2"/>
              </a:rPr>
              <a:t></a:t>
            </a:r>
            <a:r>
              <a:rPr lang="de-DE" altLang="ko-KR" sz="1000" dirty="0">
                <a:solidFill>
                  <a:srgbClr val="000000"/>
                </a:solidFill>
                <a:cs typeface="Arial" charset="0"/>
              </a:rPr>
              <a:t> </a:t>
            </a:r>
            <a:fld id="{86F4A8A0-048C-4620-A43C-923312CDEA00}" type="slidenum">
              <a:rPr lang="de-DE" altLang="ko-KR" sz="1000" smtClean="0">
                <a:solidFill>
                  <a:srgbClr val="000000"/>
                </a:solidFill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de-DE" altLang="ko-KR" sz="1000" dirty="0" smtClean="0">
                <a:solidFill>
                  <a:srgbClr val="000000"/>
                </a:solidFill>
                <a:cs typeface="Arial" charset="0"/>
              </a:rPr>
              <a:t> / 62</a:t>
            </a:r>
            <a:endParaRPr lang="de-DE" altLang="ko-KR" sz="1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6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2023-03-06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6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7"/>
          <p:cNvSpPr txBox="1">
            <a:spLocks/>
          </p:cNvSpPr>
          <p:nvPr/>
        </p:nvSpPr>
        <p:spPr>
          <a:xfrm>
            <a:off x="323528" y="260648"/>
            <a:ext cx="7236864" cy="4431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2850" b="1" dirty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PART </a:t>
            </a:r>
            <a:r>
              <a:rPr lang="en-US" altLang="ko-KR" sz="2850" b="1" dirty="0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02  </a:t>
            </a:r>
            <a:r>
              <a:rPr lang="ko-KR" altLang="en-US" sz="2850" b="1" dirty="0" err="1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안드로이드</a:t>
            </a:r>
            <a:r>
              <a:rPr lang="ko-KR" altLang="en-US" sz="2850" b="1" dirty="0" smtClean="0">
                <a:solidFill>
                  <a:srgbClr val="00B0F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 특성</a:t>
            </a:r>
            <a:endParaRPr lang="ko-KR" altLang="en-US" sz="2850" b="1" dirty="0">
              <a:solidFill>
                <a:srgbClr val="00B0F0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7" name="제목 7"/>
          <p:cNvSpPr txBox="1">
            <a:spLocks/>
          </p:cNvSpPr>
          <p:nvPr/>
        </p:nvSpPr>
        <p:spPr>
          <a:xfrm>
            <a:off x="251520" y="836712"/>
            <a:ext cx="8496944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571500" indent="-5715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000" b="1" dirty="0" err="1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안드로이드</a:t>
            </a:r>
            <a:r>
              <a:rPr lang="ko-KR" altLang="en-US" sz="2000" b="1" dirty="0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주요 특징과 개발환경 </a:t>
            </a:r>
            <a:endParaRPr lang="ko-KR" altLang="en-US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9692" y="1640787"/>
            <a:ext cx="36703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학습 목차</a:t>
            </a:r>
            <a:endParaRPr lang="en-US" altLang="ko-KR" sz="2000" b="1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42244" y="2204864"/>
            <a:ext cx="4150609" cy="3079226"/>
            <a:chOff x="4980320" y="2485152"/>
            <a:chExt cx="3145583" cy="3079226"/>
          </a:xfrm>
        </p:grpSpPr>
        <p:sp>
          <p:nvSpPr>
            <p:cNvPr id="43" name="TextBox 42"/>
            <p:cNvSpPr txBox="1"/>
            <p:nvPr/>
          </p:nvSpPr>
          <p:spPr>
            <a:xfrm>
              <a:off x="4980320" y="2485152"/>
              <a:ext cx="2879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1.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안드로이드의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주요 특징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80320" y="3111488"/>
              <a:ext cx="2879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2.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안드로이드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버전별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주요 기능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80320" y="3737824"/>
              <a:ext cx="3145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3.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안드로이드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주요 기능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  <a:p>
              <a:pPr>
                <a:spcBef>
                  <a:spcPct val="0"/>
                </a:spcBef>
              </a:pP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  <a:p>
              <a:pPr>
                <a:spcBef>
                  <a:spcPct val="0"/>
                </a:spcBef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4. </a:t>
              </a:r>
              <a:r>
                <a:rPr lang="ko-KR" altLang="en-US" b="1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안드로이드의</a:t>
              </a: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rPr>
                <a:t> 개발환경</a:t>
              </a:r>
              <a:endPara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4980320" y="4990495"/>
              <a:ext cx="2879741" cy="573883"/>
              <a:chOff x="2838198" y="4156486"/>
              <a:chExt cx="2879741" cy="57388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2838198" y="4156486"/>
                <a:ext cx="2879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>
                  <a:spcBef>
                    <a:spcPct val="0"/>
                  </a:spcBef>
                </a:pPr>
                <a:endPara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032450" y="4453370"/>
                <a:ext cx="26854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88900" indent="-88900">
                  <a:spcBef>
                    <a:spcPct val="20000"/>
                  </a:spcBef>
                </a:pPr>
                <a:endPara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979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주요 기능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애플리케이션 프레임워크를 통해서 제공되는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를 사용함으로써 코드를 재사용하여 효율적이고 빠른 애플리케이션 개발 가능</a:t>
            </a:r>
          </a:p>
          <a:p>
            <a:pPr lvl="1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기기에 최적화된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또는 아트런타임 제공</a:t>
            </a:r>
          </a:p>
          <a:p>
            <a:pPr lvl="1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2D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그래픽 및 삼차원 그래픽을 최적화하여 표현</a:t>
            </a:r>
          </a:p>
          <a:p>
            <a:pPr lvl="1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모바일용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데이터베이스인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를 제공</a:t>
            </a:r>
          </a:p>
          <a:p>
            <a:pPr lvl="1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각종 오디오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비디오 및 이미지 형식을 지원</a:t>
            </a:r>
          </a:p>
          <a:p>
            <a:pPr lvl="1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기기에 내장된 각종 하드웨어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카메라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나침반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WiFi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지원</a:t>
            </a:r>
          </a:p>
          <a:p>
            <a:pPr lvl="1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이클립스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IDE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를 통해서 강력하고 빠른 개발 환경 제공</a:t>
            </a:r>
          </a:p>
          <a:p>
            <a:pPr lvl="1"/>
            <a:endParaRPr lang="ko-KR" altLang="en-US" dirty="0">
              <a:latin typeface="굴림" pitchFamily="50" charset="-127"/>
              <a:ea typeface="굴림" pitchFamily="50" charset="-127"/>
            </a:endParaRPr>
          </a:p>
          <a:p>
            <a:pPr lvl="1"/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9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주요 기능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373998" y="980728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472C4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안드로이드의 주요 기능</a:t>
            </a: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_(2)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롤리팝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(5.0) :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다양한 안드로이드 기기를 통합 지원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마시멜로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(6.0) :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앱 권한 설정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지문 인식 지원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누가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(7.0) :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가상현실 지원 및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3D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게임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알림 기 향상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다중 창 열기 지원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오레오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(8.0) : PIP,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알림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자동 채우기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배터리 강화 등을 지원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파이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(9.0) :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실내 위치 추적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향상된 알림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멀티카메라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인공지능 확장 등을 지원</a:t>
            </a: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10.0(Q) :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라이브 캡션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스마트 재생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청각 보조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동작 내비게이션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어두운 테마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개인 정보 제어 등을 지원</a:t>
            </a:r>
            <a:endParaRPr kumimoji="0" lang="en-US" altLang="ko-KR" sz="16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11.0(R)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알림과 대화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미디어 제어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일회성 권한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음성 액세스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전원 메뉴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스크롤 스트립 등을 지원</a:t>
            </a:r>
            <a:endParaRPr kumimoji="0" lang="en-US" altLang="ko-KR" sz="16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12.0(S) </a:t>
            </a:r>
            <a:r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525EC3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</a:t>
            </a: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사용자의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UI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커스터마이즈 기능 강화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머신러닝을 카메라 앱에 적용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제한없는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4K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영상 촬영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Privacy Dashboard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추가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상단 바에서 센서 해제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위치 권한을 대략적 위치만 허용 기능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와이파이 보안 강화 등을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지원</a:t>
            </a:r>
            <a:endParaRPr kumimoji="0" lang="en-US" altLang="ko-KR" sz="16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13.0(S)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: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앱별 언어 환경 설정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테마 앱 아이콘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빠른 설정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텍스트 변환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API,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새 복사하여 붙여넣기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UI,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예측 뒤로 동작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더 빠른 하이픈 연결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블루투스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LE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오디오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MIDI 2.0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등을 지원한다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.</a:t>
            </a:r>
            <a:endParaRPr kumimoji="0" lang="ko-KR" altLang="en-US" sz="16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ko-KR" altLang="en-US" sz="16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447675" marR="0" lvl="1" indent="-180975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ysClr val="window" lastClr="FFFFFF">
                  <a:lumMod val="50000"/>
                </a:sysClr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9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41" y="4286592"/>
            <a:ext cx="3643414" cy="25553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32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안드로이드의</a:t>
            </a:r>
            <a:r>
              <a:rPr lang="ko-KR" altLang="en-US" sz="3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특징</a:t>
            </a:r>
            <a:endParaRPr lang="ko-KR" altLang="en-US" sz="3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ko-KR" altLang="en-US" b="1" dirty="0" smtClean="0"/>
              <a:t>재사용이 가능한 애플리케이션 </a:t>
            </a:r>
            <a:r>
              <a:rPr lang="ko-KR" altLang="en-US" b="1" dirty="0"/>
              <a:t>프레임워크</a:t>
            </a:r>
            <a:r>
              <a:rPr lang="en-US" altLang="ko-KR" b="1" dirty="0"/>
              <a:t>(Application framework)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fontAlgn="base"/>
            <a:r>
              <a:rPr lang="ko-KR" altLang="en-US" b="1" dirty="0" smtClean="0"/>
              <a:t>최적화된 </a:t>
            </a:r>
            <a:r>
              <a:rPr lang="ko-KR" altLang="en-US" b="1" dirty="0" err="1" smtClean="0"/>
              <a:t>달빅</a:t>
            </a:r>
            <a:r>
              <a:rPr lang="ko-KR" altLang="en-US" b="1" dirty="0" smtClean="0"/>
              <a:t> </a:t>
            </a:r>
            <a:r>
              <a:rPr lang="ko-KR" altLang="en-US" b="1" dirty="0"/>
              <a:t>가상 머신</a:t>
            </a:r>
            <a:r>
              <a:rPr lang="en-US" altLang="ko-KR" b="1" dirty="0"/>
              <a:t>(</a:t>
            </a:r>
            <a:r>
              <a:rPr lang="en-US" altLang="ko-KR" b="1" dirty="0" err="1"/>
              <a:t>Dalvik</a:t>
            </a:r>
            <a:r>
              <a:rPr lang="en-US" altLang="ko-KR" b="1" dirty="0"/>
              <a:t> virtual machine</a:t>
            </a:r>
            <a:r>
              <a:rPr lang="en-US" altLang="ko-KR" b="1" dirty="0" smtClean="0"/>
              <a:t>)</a:t>
            </a:r>
            <a:endParaRPr lang="ko-KR" altLang="en-US" dirty="0"/>
          </a:p>
          <a:p>
            <a:pPr fontAlgn="base"/>
            <a:r>
              <a:rPr lang="en-US" altLang="ko-KR" b="1" dirty="0" err="1" smtClean="0"/>
              <a:t>WebKit</a:t>
            </a:r>
            <a:r>
              <a:rPr lang="ko-KR" altLang="en-US" b="1" dirty="0" smtClean="0"/>
              <a:t> 기반의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내장된 </a:t>
            </a:r>
            <a:r>
              <a:rPr lang="ko-KR" altLang="en-US" b="1" dirty="0" err="1"/>
              <a:t>웹브라우저</a:t>
            </a:r>
            <a:r>
              <a:rPr lang="en-US" altLang="ko-KR" b="1" dirty="0"/>
              <a:t>(Integrated browser</a:t>
            </a:r>
            <a:r>
              <a:rPr lang="en-US" altLang="ko-KR" b="1" dirty="0" smtClean="0"/>
              <a:t>)</a:t>
            </a:r>
            <a:endParaRPr lang="ko-KR" altLang="en-US" dirty="0"/>
          </a:p>
          <a:p>
            <a:pPr fontAlgn="base"/>
            <a:r>
              <a:rPr lang="en-US" altLang="ko-KR" b="1" dirty="0" smtClean="0"/>
              <a:t>OpenGL 2.0 </a:t>
            </a:r>
            <a:r>
              <a:rPr lang="ko-KR" altLang="en-US" b="1" dirty="0" smtClean="0"/>
              <a:t>지원하는 최적화된 </a:t>
            </a:r>
            <a:r>
              <a:rPr lang="ko-KR" altLang="en-US" b="1" dirty="0"/>
              <a:t>그래픽</a:t>
            </a:r>
            <a:r>
              <a:rPr lang="en-US" altLang="ko-KR" b="1" dirty="0"/>
              <a:t>(Optimized graphics)</a:t>
            </a:r>
            <a:r>
              <a:rPr lang="ko-KR" altLang="en-US" dirty="0"/>
              <a:t> </a:t>
            </a:r>
          </a:p>
          <a:p>
            <a:pPr fontAlgn="base"/>
            <a:r>
              <a:rPr lang="en-US" altLang="ko-KR" b="1" dirty="0" smtClean="0"/>
              <a:t>SQLite </a:t>
            </a:r>
            <a:r>
              <a:rPr lang="ko-KR" altLang="en-US" b="1" dirty="0"/>
              <a:t>데이터베이스 지원</a:t>
            </a:r>
            <a:endParaRPr lang="ko-KR" altLang="en-US" dirty="0"/>
          </a:p>
          <a:p>
            <a:pPr fontAlgn="base"/>
            <a:r>
              <a:rPr lang="ko-KR" altLang="en-US" b="1" dirty="0" smtClean="0"/>
              <a:t>각종 </a:t>
            </a:r>
            <a:r>
              <a:rPr lang="ko-KR" altLang="en-US" b="1" dirty="0"/>
              <a:t>오디오</a:t>
            </a:r>
            <a:r>
              <a:rPr lang="en-US" altLang="ko-KR" b="1" dirty="0"/>
              <a:t>, </a:t>
            </a:r>
            <a:r>
              <a:rPr lang="ko-KR" altLang="en-US" b="1" dirty="0"/>
              <a:t>비디오 규격 지원</a:t>
            </a:r>
            <a:r>
              <a:rPr lang="en-US" altLang="ko-KR" dirty="0"/>
              <a:t>(MPEG4, H.264, MP3, AAC, AMR, JPG, PNG, GIF)</a:t>
            </a:r>
            <a:endParaRPr lang="ko-KR" altLang="en-US" dirty="0"/>
          </a:p>
          <a:p>
            <a:pPr fontAlgn="base"/>
            <a:r>
              <a:rPr lang="ko-KR" altLang="en-US" b="1" dirty="0" err="1" smtClean="0"/>
              <a:t>블루투스</a:t>
            </a:r>
            <a:r>
              <a:rPr lang="en-US" altLang="ko-KR" b="1" dirty="0"/>
              <a:t>, EDGE, 3G, </a:t>
            </a:r>
            <a:r>
              <a:rPr lang="en-US" altLang="ko-KR" b="1" dirty="0" err="1"/>
              <a:t>WiFi</a:t>
            </a:r>
            <a:r>
              <a:rPr lang="en-US" altLang="ko-KR" b="1" dirty="0"/>
              <a:t> </a:t>
            </a:r>
            <a:r>
              <a:rPr lang="ko-KR" altLang="en-US" b="1" dirty="0"/>
              <a:t>지원</a:t>
            </a:r>
            <a:endParaRPr lang="ko-KR" altLang="en-US" dirty="0"/>
          </a:p>
          <a:p>
            <a:pPr fontAlgn="base"/>
            <a:r>
              <a:rPr lang="ko-KR" altLang="en-US" b="1" dirty="0" smtClean="0"/>
              <a:t>카메라</a:t>
            </a:r>
            <a:r>
              <a:rPr lang="en-US" altLang="ko-KR" b="1" dirty="0"/>
              <a:t>, GPS, </a:t>
            </a:r>
            <a:r>
              <a:rPr lang="ko-KR" altLang="en-US" b="1" dirty="0" err="1"/>
              <a:t>나침판</a:t>
            </a:r>
            <a:r>
              <a:rPr lang="en-US" altLang="ko-KR" b="1" dirty="0"/>
              <a:t>, </a:t>
            </a:r>
            <a:r>
              <a:rPr lang="ko-KR" altLang="en-US" b="1" dirty="0"/>
              <a:t>가</a:t>
            </a:r>
            <a:r>
              <a:rPr lang="ko-KR" altLang="en-US" b="1" dirty="0" smtClean="0"/>
              <a:t>속도계 </a:t>
            </a:r>
            <a:r>
              <a:rPr lang="ko-KR" altLang="en-US" b="1" dirty="0"/>
              <a:t>지원</a:t>
            </a:r>
            <a:endParaRPr lang="ko-KR" altLang="en-US" dirty="0"/>
          </a:p>
          <a:p>
            <a:pPr fontAlgn="base"/>
            <a:r>
              <a:rPr lang="ko-KR" altLang="en-US" b="1" dirty="0" smtClean="0"/>
              <a:t>풍부한 </a:t>
            </a:r>
            <a:r>
              <a:rPr lang="ko-KR" altLang="en-US" b="1" dirty="0"/>
              <a:t>개발 환경 제공 </a:t>
            </a:r>
            <a:r>
              <a:rPr lang="ko-KR" altLang="en-US" b="1" dirty="0" smtClean="0"/>
              <a:t>장치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18154"/>
            <a:ext cx="2420937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43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5183488" cy="49530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err="1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안드로이드의</a:t>
            </a:r>
            <a:r>
              <a:rPr lang="ko-KR" altLang="en-US" sz="2400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기능</a:t>
            </a:r>
            <a:endParaRPr lang="ko-KR" altLang="en-US" sz="2400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44494" y="723900"/>
            <a:ext cx="6695656" cy="576064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8047"/>
              </a:buClr>
            </a:pPr>
            <a:r>
              <a:rPr lang="ko-KR" altLang="en-US" dirty="0" err="1" smtClean="0">
                <a:solidFill>
                  <a:prstClr val="black"/>
                </a:solidFill>
              </a:rPr>
              <a:t>구글의</a:t>
            </a:r>
            <a:r>
              <a:rPr lang="ko-KR" altLang="en-US" dirty="0" smtClean="0">
                <a:solidFill>
                  <a:prstClr val="black"/>
                </a:solidFill>
              </a:rPr>
              <a:t> 홈페이지 참조</a:t>
            </a:r>
            <a:r>
              <a:rPr lang="en-US" altLang="ko-KR" dirty="0" smtClean="0">
                <a:solidFill>
                  <a:prstClr val="black"/>
                </a:solidFill>
              </a:rPr>
              <a:t>: developer.android.com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2" y="1299964"/>
            <a:ext cx="8776389" cy="4937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84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5496" y="0"/>
            <a:ext cx="2376264" cy="49530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안드로이드의</a:t>
            </a:r>
            <a:r>
              <a:rPr lang="ko-KR" altLang="en-US" sz="16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구조</a:t>
            </a:r>
            <a:endParaRPr lang="ko-KR" altLang="en-US" sz="16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82" y="0"/>
            <a:ext cx="6913718" cy="681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3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버전 </a:t>
            </a:r>
            <a:r>
              <a:rPr lang="en-US" altLang="ko-KR" dirty="0"/>
              <a:t>vs </a:t>
            </a:r>
            <a:r>
              <a:rPr lang="ko-KR" altLang="en-US" dirty="0"/>
              <a:t>자바 버전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 자바의 최신 버전은 </a:t>
            </a:r>
            <a:r>
              <a:rPr lang="en-US" altLang="ko-KR" dirty="0"/>
              <a:t>Java 13.0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하지만 안드로이드는 </a:t>
            </a:r>
            <a:r>
              <a:rPr lang="en-US" altLang="ko-KR" dirty="0"/>
              <a:t>Java 11.0</a:t>
            </a:r>
            <a:r>
              <a:rPr lang="ko-KR" altLang="en-US" dirty="0"/>
              <a:t>까지 지원한다</a:t>
            </a:r>
            <a:r>
              <a:rPr lang="en-US" altLang="ko-KR" dirty="0"/>
              <a:t>(</a:t>
            </a:r>
            <a:r>
              <a:rPr lang="ko-KR" altLang="en-US" dirty="0"/>
              <a:t>향후 업그레이드 가능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가급적이면 내장된 </a:t>
            </a:r>
            <a:r>
              <a:rPr lang="en-US" altLang="ko-KR" dirty="0"/>
              <a:t>OpenJDK</a:t>
            </a:r>
            <a:r>
              <a:rPr lang="ko-KR" altLang="en-US" dirty="0"/>
              <a:t>를 사용하는 것이 권장된다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r>
              <a:rPr lang="ko-KR" altLang="en-US" dirty="0" err="1"/>
              <a:t>람다식</a:t>
            </a:r>
            <a:r>
              <a:rPr lang="en-US" altLang="ko-KR" dirty="0"/>
              <a:t>: </a:t>
            </a:r>
            <a:r>
              <a:rPr lang="ko-KR" altLang="en-US" dirty="0"/>
              <a:t>모두 호환</a:t>
            </a:r>
          </a:p>
          <a:p>
            <a:pPr lvl="1"/>
            <a:r>
              <a:rPr lang="ko-KR" altLang="en-US" dirty="0"/>
              <a:t>디폴트 및 정적 인터페이스 </a:t>
            </a:r>
            <a:r>
              <a:rPr lang="ko-KR" altLang="en-US" dirty="0" err="1"/>
              <a:t>메소드</a:t>
            </a:r>
            <a:r>
              <a:rPr lang="en-US" altLang="ko-KR" dirty="0"/>
              <a:t>: </a:t>
            </a:r>
            <a:r>
              <a:rPr lang="ko-KR" altLang="en-US" dirty="0"/>
              <a:t>모두 호환</a:t>
            </a: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참조</a:t>
            </a:r>
            <a:r>
              <a:rPr lang="en-US" altLang="ko-KR" dirty="0"/>
              <a:t>: </a:t>
            </a:r>
            <a:r>
              <a:rPr lang="ko-KR" altLang="en-US" dirty="0"/>
              <a:t>모두 호환</a:t>
            </a:r>
          </a:p>
          <a:p>
            <a:pPr lvl="1"/>
            <a:r>
              <a:rPr lang="ko-KR" altLang="en-US" dirty="0"/>
              <a:t>형식 주석</a:t>
            </a:r>
            <a:r>
              <a:rPr lang="en-US" altLang="ko-KR" dirty="0"/>
              <a:t>: </a:t>
            </a:r>
            <a:r>
              <a:rPr lang="ko-KR" altLang="en-US" dirty="0"/>
              <a:t>모두 호환</a:t>
            </a:r>
          </a:p>
          <a:p>
            <a:pPr lvl="1"/>
            <a:r>
              <a:rPr lang="ko-KR" altLang="en-US" dirty="0"/>
              <a:t>주석 반복</a:t>
            </a:r>
            <a:r>
              <a:rPr lang="en-US" altLang="ko-KR" dirty="0"/>
              <a:t>: </a:t>
            </a:r>
            <a:r>
              <a:rPr lang="ko-KR" altLang="en-US" dirty="0"/>
              <a:t>모두 호환</a:t>
            </a:r>
          </a:p>
          <a:p>
            <a:pPr marL="36576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11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2232239"/>
            <a:ext cx="8153400" cy="1236136"/>
          </a:xfrm>
        </p:spPr>
        <p:txBody>
          <a:bodyPr/>
          <a:lstStyle/>
          <a:p>
            <a:pPr fontAlgn="base"/>
            <a:r>
              <a:rPr lang="en-US" altLang="ko-KR" b="1" dirty="0"/>
              <a:t>Open JDK</a:t>
            </a:r>
            <a:endParaRPr lang="ko-KR" altLang="en-US" dirty="0"/>
          </a:p>
          <a:p>
            <a:pPr fontAlgn="base"/>
            <a:r>
              <a:rPr lang="ko-KR" altLang="en-US" b="1" dirty="0" err="1"/>
              <a:t>안드로이드</a:t>
            </a:r>
            <a:r>
              <a:rPr lang="ko-KR" altLang="en-US" b="1" dirty="0"/>
              <a:t> 스튜디오</a:t>
            </a:r>
            <a:r>
              <a:rPr lang="en-US" altLang="ko-KR" b="1" dirty="0"/>
              <a:t>(android studio)</a:t>
            </a:r>
            <a:endParaRPr lang="ko-KR" altLang="en-US" dirty="0"/>
          </a:p>
          <a:p>
            <a:pPr fontAlgn="base"/>
            <a:r>
              <a:rPr lang="ko-KR" altLang="en-US" b="1" dirty="0" err="1"/>
              <a:t>안드로이드</a:t>
            </a:r>
            <a:r>
              <a:rPr lang="ko-KR" altLang="en-US" b="1" dirty="0"/>
              <a:t> </a:t>
            </a:r>
            <a:r>
              <a:rPr lang="en-US" altLang="ko-KR" b="1" dirty="0"/>
              <a:t>SDK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66517" y="4221088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스튜디오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번들 안에 포함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786692" y="3356992"/>
            <a:ext cx="504056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1175CD-57C0-4506-BF7E-4702C8D57B6C}"/>
              </a:ext>
            </a:extLst>
          </p:cNvPr>
          <p:cNvSpPr txBox="1"/>
          <p:nvPr/>
        </p:nvSpPr>
        <p:spPr>
          <a:xfrm>
            <a:off x="3707904" y="143436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스튜디오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번들 안에 포함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A954C5-49B3-4F46-A03B-6BD82BF7AAA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809032" y="1619026"/>
            <a:ext cx="1898872" cy="676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253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36ECA-F2E2-4642-B95F-2CCDBD6F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</a:t>
            </a:r>
            <a:r>
              <a:rPr lang="en-US" altLang="ko-KR" dirty="0"/>
              <a:t> </a:t>
            </a:r>
            <a:r>
              <a:rPr lang="ko-KR" altLang="en-US" dirty="0"/>
              <a:t>개발 언어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CB5F4-3F2E-4F57-88C9-2FDC13788C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1560" y="2420888"/>
            <a:ext cx="8153400" cy="1008112"/>
          </a:xfrm>
        </p:spPr>
        <p:txBody>
          <a:bodyPr/>
          <a:lstStyle/>
          <a:p>
            <a:r>
              <a:rPr lang="ko-KR" altLang="en-US" dirty="0"/>
              <a:t>자바</a:t>
            </a:r>
            <a:r>
              <a:rPr lang="en-US" altLang="ko-KR" dirty="0"/>
              <a:t>(java) </a:t>
            </a:r>
          </a:p>
          <a:p>
            <a:r>
              <a:rPr lang="ko-KR" altLang="en-US" dirty="0" err="1"/>
              <a:t>코틀린</a:t>
            </a:r>
            <a:r>
              <a:rPr lang="en-US" altLang="ko-KR" dirty="0"/>
              <a:t>(</a:t>
            </a:r>
            <a:r>
              <a:rPr lang="en-US" altLang="ko-KR" dirty="0" err="1"/>
              <a:t>kotlin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FE562A9-DC63-45AD-B6EE-F5F3845974F2}"/>
              </a:ext>
            </a:extLst>
          </p:cNvPr>
          <p:cNvSpPr/>
          <p:nvPr/>
        </p:nvSpPr>
        <p:spPr>
          <a:xfrm rot="3311138">
            <a:off x="2156143" y="635480"/>
            <a:ext cx="359000" cy="1993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861048"/>
            <a:ext cx="76338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안드로이드는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자바 언어나 </a:t>
            </a:r>
            <a:r>
              <a:rPr lang="ko-KR" altLang="en-US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코틀린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Kotlin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을 사용하여 개발할 수 있다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코틀린은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자바의 가상 </a:t>
            </a:r>
            <a:r>
              <a:rPr lang="ko-KR" altLang="en-US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머신인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JVM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위에서 수행되는 새로운 언어임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2017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년 </a:t>
            </a:r>
            <a:r>
              <a:rPr lang="ko-KR" altLang="en-US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구글에서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안드로이드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개발 언어 중의 하나로 지정하였다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안드로이드는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전통적으로 자바를 사용하였으나 </a:t>
            </a:r>
            <a:r>
              <a:rPr lang="ko-KR" altLang="en-US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오라클과의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소송이 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영향을  </a:t>
            </a:r>
            <a:r>
              <a:rPr lang="ko-KR" altLang="en-US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준것으로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보임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631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6983688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3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자바 가상 머신 </a:t>
            </a:r>
            <a:r>
              <a:rPr lang="en-US" altLang="ko-KR" sz="3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ART</a:t>
            </a:r>
            <a:endParaRPr lang="ko-KR" altLang="en-US" sz="3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39552" y="836712"/>
            <a:ext cx="8153400" cy="449580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ART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5.0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에서 새로 배포되는 자바 가상 머신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ART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의 특징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Ahead-of-time (AOT)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컴파일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달빅은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필요할 때마다 </a:t>
            </a:r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앱을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컴파일하여서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앱을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실행한다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(JIT).</a:t>
            </a:r>
          </a:p>
          <a:p>
            <a:pPr lvl="1"/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ART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는 미리 </a:t>
            </a:r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앱을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컴파일한다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주로 </a:t>
            </a:r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설치시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).</a:t>
            </a:r>
          </a:p>
          <a:p>
            <a:pPr lvl="1"/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향상된 </a:t>
            </a:r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가비지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콜렉션</a:t>
            </a:r>
            <a:endParaRPr lang="en-US" altLang="ko-KR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디버깅 향상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33055"/>
            <a:ext cx="5041900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923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8153400" cy="536104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 버전 </a:t>
            </a:r>
            <a:r>
              <a:rPr lang="en-US" altLang="ko-KR" sz="28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vs </a:t>
            </a:r>
            <a:r>
              <a:rPr lang="ko-KR" altLang="en-US" sz="28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자바 버전</a:t>
            </a:r>
            <a:endParaRPr lang="ko-KR" altLang="en-US" sz="2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12648" y="980728"/>
            <a:ext cx="8153400" cy="449580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안드로이드는 </a:t>
            </a:r>
            <a:r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t>Java 8.0 </a:t>
            </a:r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지원한다</a:t>
            </a:r>
            <a:r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람다식</a:t>
            </a:r>
            <a:r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모두 호환</a:t>
            </a:r>
          </a:p>
          <a:p>
            <a:pPr lvl="1"/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디폴트 및 정적 인터페이스 메소드</a:t>
            </a:r>
            <a:r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모두 호환</a:t>
            </a:r>
          </a:p>
          <a:p>
            <a:pPr lvl="1"/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메소드 참조</a:t>
            </a:r>
            <a:r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모두 호환</a:t>
            </a:r>
          </a:p>
          <a:p>
            <a:pPr lvl="1"/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형식 주석</a:t>
            </a:r>
            <a:r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모두 호환</a:t>
            </a:r>
          </a:p>
          <a:p>
            <a:pPr lvl="1"/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주석 반복</a:t>
            </a:r>
            <a:r>
              <a:rPr lang="en-US" altLang="ko-KR" smtClean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t>모두 호환</a:t>
            </a:r>
          </a:p>
          <a:p>
            <a:pPr marL="365760" lvl="1" indent="0">
              <a:buFont typeface="Wingdings 2"/>
              <a:buNone/>
            </a:pP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8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7467600" cy="490066"/>
          </a:xfrm>
          <a:prstGeom prst="rect">
            <a:avLst/>
          </a:prstGeom>
        </p:spPr>
        <p:txBody>
          <a:bodyPr vert="horz" anchor="b">
            <a:normAutofit fontScale="92500"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small" spc="0" normalizeH="0" baseline="0" noProof="0" dirty="0" smtClean="0">
                <a:ln>
                  <a:noFill/>
                </a:ln>
                <a:solidFill>
                  <a:srgbClr val="575F6D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1. </a:t>
            </a:r>
            <a:r>
              <a:rPr kumimoji="0" lang="ko-KR" altLang="en-US" sz="3000" b="0" i="0" u="none" strike="noStrike" kern="1200" cap="small" spc="0" normalizeH="0" baseline="0" noProof="0" dirty="0" err="1" smtClean="0">
                <a:ln>
                  <a:noFill/>
                </a:ln>
                <a:solidFill>
                  <a:srgbClr val="575F6D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안드로이드</a:t>
            </a:r>
            <a:r>
              <a:rPr kumimoji="0" lang="ko-KR" altLang="en-US" sz="3000" b="0" i="0" u="none" strike="noStrike" kern="1200" cap="small" spc="0" normalizeH="0" baseline="0" noProof="0" dirty="0" smtClean="0">
                <a:ln>
                  <a:noFill/>
                </a:ln>
                <a:solidFill>
                  <a:srgbClr val="575F6D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개발을 위한 </a:t>
            </a:r>
            <a:r>
              <a:rPr lang="ko-KR" altLang="en-US" dirty="0" smtClean="0">
                <a:solidFill>
                  <a:srgbClr val="575F6D"/>
                </a:solidFill>
                <a:latin typeface="+mn-ea"/>
                <a:ea typeface="+mn-ea"/>
              </a:rPr>
              <a:t>참조</a:t>
            </a:r>
            <a:endParaRPr kumimoji="0" lang="ko-KR" altLang="en-US" sz="3000" b="0" i="0" u="none" strike="noStrike" kern="1200" cap="small" spc="0" normalizeH="0" baseline="0" noProof="0" dirty="0">
              <a:ln>
                <a:noFill/>
              </a:ln>
              <a:solidFill>
                <a:srgbClr val="575F6D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39552" y="908720"/>
            <a:ext cx="7467600" cy="50691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구글의 홈페이지 참조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: developer.android.com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" y="1484784"/>
            <a:ext cx="9016366" cy="50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9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2648" y="228600"/>
            <a:ext cx="4607424" cy="608112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애플리케이션 의 기초 개념</a:t>
            </a:r>
            <a:endParaRPr lang="ko-KR" altLang="en-US" sz="2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55576" y="836712"/>
            <a:ext cx="8153400" cy="72008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애플리케이션 실행 단계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0" y="1505545"/>
            <a:ext cx="8535140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20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602"/>
          </a:xfrm>
        </p:spPr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Picture 1" descr="스크린샷 2019-02-02 오후 5.1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104900"/>
            <a:ext cx="6685879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(2/3)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smtClean="0"/>
              <a:t>응용 프로그램</a:t>
            </a:r>
            <a:r>
              <a:rPr lang="en-US" altLang="ko-KR" dirty="0" smtClean="0"/>
              <a:t>(Applications)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스마트폰에서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사용할 수 있는 일반적인 응용 프로그램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웹 브라우저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구글맵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연락처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게임 등 사용자 입장에서 가장 많이 사용</a:t>
            </a: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로 제작됨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 smtClean="0"/>
              <a:t>응용 프로그램 프레임워크</a:t>
            </a:r>
            <a:r>
              <a:rPr lang="en-US" altLang="ko-KR" dirty="0" smtClean="0"/>
              <a:t>(Application Framework)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 존재하는 곳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안드로이드폰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하드웨어에 접근할 때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통해서만 가능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8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구조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(3/3)</a:t>
            </a:r>
            <a:endParaRPr lang="ko-KR" altLang="en-US" sz="2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412776"/>
            <a:ext cx="8515350" cy="4351338"/>
          </a:xfrm>
        </p:spPr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런타임</a:t>
            </a:r>
            <a:r>
              <a:rPr lang="en-US" altLang="ko-KR" dirty="0" smtClean="0"/>
              <a:t>(Android Runtime)</a:t>
            </a: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코어 라이브러리와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달빅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가상 머신 또는 아트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런타임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(ART)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구성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/>
          </a:p>
          <a:p>
            <a:r>
              <a:rPr lang="ko-KR" altLang="en-US" dirty="0" smtClean="0"/>
              <a:t>라이브러리</a:t>
            </a:r>
            <a:r>
              <a:rPr lang="en-US" altLang="ko-KR" dirty="0" smtClean="0"/>
              <a:t>(Libraries)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안드로이드에서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사용되는 여러 시스템 라이브러리는 시스템 접근 때문에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 아닌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로 작성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성능이 뛰어나며 세밀한 조작 가능</a:t>
            </a:r>
            <a:endParaRPr lang="en-US" altLang="ko-KR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lvl="1"/>
            <a:endParaRPr lang="en-US" altLang="ko-KR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r>
              <a:rPr lang="ko-KR" altLang="en-US" dirty="0" err="1" smtClean="0">
                <a:sym typeface="Wingdings" pitchFamily="2" charset="2"/>
              </a:rPr>
              <a:t>리눅스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커널</a:t>
            </a:r>
            <a:r>
              <a:rPr lang="en-US" altLang="ko-KR" dirty="0" smtClean="0">
                <a:sym typeface="Wingdings" pitchFamily="2" charset="2"/>
              </a:rPr>
              <a:t>(Linux Kernel)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하드웨어의 운영과 관련된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저수준의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관리 기능</a:t>
            </a:r>
            <a:endParaRPr lang="en-US" altLang="ko-KR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메모리 관리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디바이스 드라이버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보안 등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7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운영체제</a:t>
            </a:r>
            <a:endParaRPr lang="ko-KR" altLang="en-US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988840"/>
            <a:ext cx="8524875" cy="20162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개발을 위한 운영체제</a:t>
            </a:r>
            <a:endParaRPr lang="en-US" altLang="ko-KR" dirty="0" smtClean="0"/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Windows, Linux, Mac</a:t>
            </a: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Windows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개발 환경이 가장 보편적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개발 환경을 구축하면 가상의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장치인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AVD(Android Virtual Device)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제공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실제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장비 없이도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장비가 있는 것처럼 작업 가능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 smtClean="0"/>
              <a:t>(1/2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40922" y="5696978"/>
            <a:ext cx="803834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개발 환경 구성이 완료되면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Android Studio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를 실행해서 코딩과 수정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(a)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을 통해 </a:t>
            </a: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앱을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개발</a:t>
            </a:r>
            <a:endParaRPr lang="en-US" altLang="ko-KR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285750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코딩된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결과는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AVD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에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출력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(b)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하고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개발자는 그 결과를 확인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(c)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423"/>
            <a:ext cx="8077199" cy="41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7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0" y="1198380"/>
            <a:ext cx="8115259" cy="429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8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/>
                <a:ea typeface="HY헤드라인M"/>
              </a:rPr>
              <a:t>▶</a:t>
            </a:r>
            <a:r>
              <a:rPr lang="ko-KR" altLang="en-US" dirty="0" err="1" smtClean="0">
                <a:latin typeface="HY헤드라인M"/>
                <a:ea typeface="HY헤드라인M"/>
              </a:rPr>
              <a:t>안드로이드</a:t>
            </a:r>
            <a:r>
              <a:rPr lang="ko-KR" altLang="en-US" b="1" dirty="0" smtClean="0"/>
              <a:t> </a:t>
            </a:r>
            <a:r>
              <a:rPr lang="ko-KR" altLang="en-US" sz="2400" dirty="0" smtClean="0"/>
              <a:t>개발 환경 설치 순서</a:t>
            </a:r>
            <a:endParaRPr lang="ko-KR" altLang="en-US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709612" y="1547828"/>
            <a:ext cx="7724775" cy="4384135"/>
            <a:chOff x="709612" y="1547828"/>
            <a:chExt cx="7724775" cy="438413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12" y="1547828"/>
              <a:ext cx="7724775" cy="438413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 bwMode="auto">
            <a:xfrm>
              <a:off x="709612" y="1772816"/>
              <a:ext cx="3646364" cy="86409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시스템 설치 단계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50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06" y="2903759"/>
            <a:ext cx="4894217" cy="371854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안드로이드의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주요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핵심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(Kernel)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(Linux)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로 구성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애플리케이션 개발 언어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Java/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코틀린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에서 많은 라이브러리를 포함하고 있어 개발이 용이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오픈 소스를 지향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⇒ 운영체제부터 관련 문서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</a:t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개발 도구 등 거의 모든 것을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무료로 사용 가능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지속적인 업그레이드 제공</a:t>
            </a:r>
          </a:p>
          <a:p>
            <a:pPr marL="639762" lvl="1" indent="-457200">
              <a:buFont typeface="+mj-ea"/>
              <a:buAutoNum type="circleNumDbPlain"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1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/>
          <p:cNvSpPr txBox="1">
            <a:spLocks/>
          </p:cNvSpPr>
          <p:nvPr/>
        </p:nvSpPr>
        <p:spPr>
          <a:xfrm>
            <a:off x="457200" y="1600200"/>
            <a:ext cx="8291264" cy="4873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재사용이 가능한 애플리케이션 프레임워크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(Application framework)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최적화된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달빅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가상 머신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(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Dalvik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virtual machine)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WebKit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기반의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내장된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웹브라우저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(Integrated browser)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OpenGL 2.0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지원하는 최적화된 그래픽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(Optimized graphics)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</a:t>
            </a:r>
          </a:p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SQLite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데이터베이스 지원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각종 오디오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비디오 규격 지원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(MPEG4, H.264, MP3, AAC, AMR, JPG, PNG, GIF)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블루투스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, EDGE, 3G, 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WiFi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지원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카메라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, GPS,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나침판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기속도계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 지원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 pitchFamily="34" charset="0"/>
                <a:ea typeface="굴림" pitchFamily="50" charset="-127"/>
                <a:cs typeface="+mn-cs"/>
              </a:rPr>
              <a:t>풍부한 개발 환경 제공 장치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5" name="_x276442992" descr="EMB0000127813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221088"/>
            <a:ext cx="3216275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200" y="909809"/>
            <a:ext cx="28424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</a:pPr>
            <a:r>
              <a:rPr lang="ko-KR" altLang="en-US" sz="2200" b="1" kern="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안드로이드의</a:t>
            </a:r>
            <a:r>
              <a:rPr lang="ko-KR" altLang="en-US" sz="2200" b="1" kern="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특징</a:t>
            </a:r>
            <a:endParaRPr lang="en-US" altLang="ko-KR" sz="2200" b="1" kern="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557181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666994" y="218854"/>
            <a:ext cx="2856551" cy="328231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안드로이드의 주요 특징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033082" y="1103350"/>
            <a:ext cx="3386548" cy="2864003"/>
            <a:chOff x="1627012" y="1573390"/>
            <a:chExt cx="6081888" cy="3910188"/>
          </a:xfrm>
        </p:grpSpPr>
        <p:grpSp>
          <p:nvGrpSpPr>
            <p:cNvPr id="21508" name="그룹 28"/>
            <p:cNvGrpSpPr>
              <a:grpSpLocks/>
            </p:cNvGrpSpPr>
            <p:nvPr/>
          </p:nvGrpSpPr>
          <p:grpSpPr bwMode="auto">
            <a:xfrm>
              <a:off x="2267744" y="1892301"/>
              <a:ext cx="5079912" cy="3408907"/>
              <a:chOff x="8405852" y="2000240"/>
              <a:chExt cx="4814888" cy="2733675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10084789" y="2627623"/>
                <a:ext cx="2132024" cy="21731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lIns="86815" tIns="43408" rIns="86815" bIns="43408">
                <a:spAutoFit/>
              </a:bodyPr>
              <a:lstStyle/>
              <a:p>
                <a:pPr algn="just" defTabSz="723909" fontAlgn="b">
                  <a:spcBef>
                    <a:spcPct val="10000"/>
                  </a:spcBef>
                  <a:spcAft>
                    <a:spcPct val="0"/>
                  </a:spcAft>
                  <a:defRPr/>
                </a:pPr>
                <a:endParaRPr kumimoji="1" lang="ko-KR" altLang="ko-KR" sz="1333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515" name="Oval 6"/>
              <p:cNvSpPr>
                <a:spLocks noChangeArrowheads="1"/>
              </p:cNvSpPr>
              <p:nvPr/>
            </p:nvSpPr>
            <p:spPr bwMode="auto">
              <a:xfrm>
                <a:off x="8467765" y="2030403"/>
                <a:ext cx="4752975" cy="2703512"/>
              </a:xfrm>
              <a:prstGeom prst="ellipse">
                <a:avLst/>
              </a:prstGeom>
              <a:gradFill rotWithShape="0">
                <a:gsLst>
                  <a:gs pos="0">
                    <a:srgbClr val="336699"/>
                  </a:gs>
                  <a:gs pos="50000">
                    <a:srgbClr val="E6ECF3"/>
                  </a:gs>
                  <a:gs pos="100000">
                    <a:srgbClr val="336699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fontAlgn="b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kumimoji="1" lang="ko-KR" altLang="en-US" sz="1244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516" name="Arc 7"/>
              <p:cNvSpPr>
                <a:spLocks/>
              </p:cNvSpPr>
              <p:nvPr/>
            </p:nvSpPr>
            <p:spPr bwMode="auto">
              <a:xfrm>
                <a:off x="8405852" y="2011353"/>
                <a:ext cx="2425700" cy="1835150"/>
              </a:xfrm>
              <a:custGeom>
                <a:avLst/>
                <a:gdLst>
                  <a:gd name="T0" fmla="*/ 2147483646 w 22499"/>
                  <a:gd name="T1" fmla="*/ 2147483646 h 32778"/>
                  <a:gd name="T2" fmla="*/ 2147483646 w 22499"/>
                  <a:gd name="T3" fmla="*/ 2147483646 h 32778"/>
                  <a:gd name="T4" fmla="*/ 2147483646 w 22499"/>
                  <a:gd name="T5" fmla="*/ 2147483646 h 32778"/>
                  <a:gd name="T6" fmla="*/ 0 60000 65536"/>
                  <a:gd name="T7" fmla="*/ 0 60000 65536"/>
                  <a:gd name="T8" fmla="*/ 0 60000 65536"/>
                  <a:gd name="T9" fmla="*/ 0 w 22499"/>
                  <a:gd name="T10" fmla="*/ 0 h 32778"/>
                  <a:gd name="T11" fmla="*/ 22499 w 22499"/>
                  <a:gd name="T12" fmla="*/ 32778 h 327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99" h="32778" fill="none" extrusionOk="0">
                    <a:moveTo>
                      <a:pt x="3117" y="32777"/>
                    </a:moveTo>
                    <a:cubicBezTo>
                      <a:pt x="1077" y="29406"/>
                      <a:pt x="0" y="255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899" y="-1"/>
                      <a:pt x="22199" y="6"/>
                      <a:pt x="22499" y="18"/>
                    </a:cubicBezTo>
                  </a:path>
                  <a:path w="22499" h="32778" stroke="0" extrusionOk="0">
                    <a:moveTo>
                      <a:pt x="3117" y="32777"/>
                    </a:moveTo>
                    <a:cubicBezTo>
                      <a:pt x="1077" y="29406"/>
                      <a:pt x="0" y="2554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1899" y="-1"/>
                      <a:pt x="22199" y="6"/>
                      <a:pt x="22499" y="18"/>
                    </a:cubicBezTo>
                    <a:lnTo>
                      <a:pt x="21600" y="21600"/>
                    </a:lnTo>
                    <a:lnTo>
                      <a:pt x="3117" y="32777"/>
                    </a:lnTo>
                    <a:close/>
                  </a:path>
                </a:pathLst>
              </a:custGeom>
              <a:solidFill>
                <a:srgbClr val="D2E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244">
                  <a:solidFill>
                    <a:prstClr val="black"/>
                  </a:solidFill>
                </a:endParaRPr>
              </a:p>
            </p:txBody>
          </p:sp>
          <p:sp>
            <p:nvSpPr>
              <p:cNvPr id="21517" name="Arc 8"/>
              <p:cNvSpPr>
                <a:spLocks/>
              </p:cNvSpPr>
              <p:nvPr/>
            </p:nvSpPr>
            <p:spPr bwMode="auto">
              <a:xfrm>
                <a:off x="8720177" y="2090728"/>
                <a:ext cx="4333875" cy="2357437"/>
              </a:xfrm>
              <a:custGeom>
                <a:avLst/>
                <a:gdLst>
                  <a:gd name="T0" fmla="*/ 2147483646 w 40627"/>
                  <a:gd name="T1" fmla="*/ 0 h 43001"/>
                  <a:gd name="T2" fmla="*/ 0 w 40627"/>
                  <a:gd name="T3" fmla="*/ 2147483646 h 43001"/>
                  <a:gd name="T4" fmla="*/ 2147483646 w 40627"/>
                  <a:gd name="T5" fmla="*/ 2147483646 h 43001"/>
                  <a:gd name="T6" fmla="*/ 0 60000 65536"/>
                  <a:gd name="T7" fmla="*/ 0 60000 65536"/>
                  <a:gd name="T8" fmla="*/ 0 60000 65536"/>
                  <a:gd name="T9" fmla="*/ 0 w 40627"/>
                  <a:gd name="T10" fmla="*/ 0 h 43001"/>
                  <a:gd name="T11" fmla="*/ 40627 w 40627"/>
                  <a:gd name="T12" fmla="*/ 43001 h 4300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27" h="43001" fill="none" extrusionOk="0">
                    <a:moveTo>
                      <a:pt x="21952" y="-1"/>
                    </a:moveTo>
                    <a:cubicBezTo>
                      <a:pt x="32651" y="1462"/>
                      <a:pt x="40627" y="10601"/>
                      <a:pt x="40627" y="21401"/>
                    </a:cubicBezTo>
                    <a:cubicBezTo>
                      <a:pt x="40627" y="33330"/>
                      <a:pt x="30956" y="43001"/>
                      <a:pt x="19027" y="43001"/>
                    </a:cubicBezTo>
                    <a:cubicBezTo>
                      <a:pt x="11074" y="43001"/>
                      <a:pt x="3764" y="38630"/>
                      <a:pt x="-1" y="31625"/>
                    </a:cubicBezTo>
                  </a:path>
                  <a:path w="40627" h="43001" stroke="0" extrusionOk="0">
                    <a:moveTo>
                      <a:pt x="21952" y="-1"/>
                    </a:moveTo>
                    <a:cubicBezTo>
                      <a:pt x="32651" y="1462"/>
                      <a:pt x="40627" y="10601"/>
                      <a:pt x="40627" y="21401"/>
                    </a:cubicBezTo>
                    <a:cubicBezTo>
                      <a:pt x="40627" y="33330"/>
                      <a:pt x="30956" y="43001"/>
                      <a:pt x="19027" y="43001"/>
                    </a:cubicBezTo>
                    <a:cubicBezTo>
                      <a:pt x="11074" y="43001"/>
                      <a:pt x="3764" y="38630"/>
                      <a:pt x="-1" y="31625"/>
                    </a:cubicBezTo>
                    <a:lnTo>
                      <a:pt x="19027" y="21401"/>
                    </a:lnTo>
                    <a:lnTo>
                      <a:pt x="21952" y="-1"/>
                    </a:lnTo>
                    <a:close/>
                  </a:path>
                </a:pathLst>
              </a:custGeom>
              <a:solidFill>
                <a:srgbClr val="8AC2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244">
                  <a:solidFill>
                    <a:prstClr val="black"/>
                  </a:solidFill>
                </a:endParaRPr>
              </a:p>
            </p:txBody>
          </p:sp>
          <p:sp>
            <p:nvSpPr>
              <p:cNvPr id="21518" name="Arc 9"/>
              <p:cNvSpPr>
                <a:spLocks/>
              </p:cNvSpPr>
              <p:nvPr/>
            </p:nvSpPr>
            <p:spPr bwMode="auto">
              <a:xfrm>
                <a:off x="10787102" y="2000240"/>
                <a:ext cx="2352675" cy="1851025"/>
              </a:xfrm>
              <a:custGeom>
                <a:avLst/>
                <a:gdLst>
                  <a:gd name="T0" fmla="*/ 0 w 21600"/>
                  <a:gd name="T1" fmla="*/ 0 h 33250"/>
                  <a:gd name="T2" fmla="*/ 2147483646 w 21600"/>
                  <a:gd name="T3" fmla="*/ 2147483646 h 33250"/>
                  <a:gd name="T4" fmla="*/ 0 w 21600"/>
                  <a:gd name="T5" fmla="*/ 2147483646 h 3325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3250"/>
                  <a:gd name="T11" fmla="*/ 21600 w 21600"/>
                  <a:gd name="T12" fmla="*/ 33250 h 332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325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729"/>
                      <a:pt x="20416" y="29772"/>
                      <a:pt x="18188" y="33249"/>
                    </a:cubicBezTo>
                  </a:path>
                  <a:path w="21600" h="3325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729"/>
                      <a:pt x="20416" y="29772"/>
                      <a:pt x="18188" y="3324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solidFill>
                <a:srgbClr val="A4D8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244">
                  <a:solidFill>
                    <a:prstClr val="black"/>
                  </a:solidFill>
                </a:endParaRPr>
              </a:p>
            </p:txBody>
          </p:sp>
          <p:sp>
            <p:nvSpPr>
              <p:cNvPr id="21519" name="Oval 13"/>
              <p:cNvSpPr>
                <a:spLocks noChangeArrowheads="1"/>
              </p:cNvSpPr>
              <p:nvPr/>
            </p:nvSpPr>
            <p:spPr bwMode="auto">
              <a:xfrm>
                <a:off x="9718715" y="2771765"/>
                <a:ext cx="2130425" cy="881063"/>
              </a:xfrm>
              <a:prstGeom prst="ellipse">
                <a:avLst/>
              </a:prstGeom>
              <a:gradFill rotWithShape="0">
                <a:gsLst>
                  <a:gs pos="0">
                    <a:srgbClr val="98781E"/>
                  </a:gs>
                  <a:gs pos="50000">
                    <a:srgbClr val="F2EFE4"/>
                  </a:gs>
                  <a:gs pos="100000">
                    <a:srgbClr val="98781E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fontAlgn="b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kumimoji="1" lang="ko-KR" altLang="en-US" sz="1244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520" name="Oval 14"/>
              <p:cNvSpPr>
                <a:spLocks noChangeArrowheads="1"/>
              </p:cNvSpPr>
              <p:nvPr/>
            </p:nvSpPr>
            <p:spPr bwMode="auto">
              <a:xfrm>
                <a:off x="9759990" y="2954328"/>
                <a:ext cx="2051050" cy="736600"/>
              </a:xfrm>
              <a:prstGeom prst="ellipse">
                <a:avLst/>
              </a:prstGeom>
              <a:gradFill rotWithShape="0">
                <a:gsLst>
                  <a:gs pos="0">
                    <a:srgbClr val="F6E4A4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fontAlgn="b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kumimoji="1" lang="ko-KR" altLang="en-US" sz="1244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1521" name="Oval 15"/>
              <p:cNvSpPr>
                <a:spLocks noChangeArrowheads="1"/>
              </p:cNvSpPr>
              <p:nvPr/>
            </p:nvSpPr>
            <p:spPr bwMode="auto">
              <a:xfrm>
                <a:off x="9604415" y="2597140"/>
                <a:ext cx="2339975" cy="1216025"/>
              </a:xfrm>
              <a:prstGeom prst="ellipse">
                <a:avLst/>
              </a:prstGeom>
              <a:solidFill>
                <a:srgbClr val="DDDDDD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80000" tIns="41600" rIns="80000" bIns="41600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fontAlgn="b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kumimoji="1" lang="ko-KR" altLang="en-US" sz="1244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27" name="타원 4"/>
            <p:cNvSpPr>
              <a:spLocks noChangeArrowheads="1"/>
            </p:cNvSpPr>
            <p:nvPr/>
          </p:nvSpPr>
          <p:spPr bwMode="auto">
            <a:xfrm>
              <a:off x="1779412" y="1636889"/>
              <a:ext cx="1896533" cy="12798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38100" algn="ctr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778" b="1" dirty="0" smtClean="0">
                  <a:solidFill>
                    <a:srgbClr val="FFFF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자바</a:t>
              </a:r>
              <a:r>
                <a:rPr kumimoji="1" lang="en-US" altLang="ko-KR" sz="1778" b="1" dirty="0" smtClean="0">
                  <a:solidFill>
                    <a:srgbClr val="FFFF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1" lang="ko-KR" altLang="en-US" sz="1778" b="1" dirty="0" err="1" smtClean="0">
                  <a:solidFill>
                    <a:srgbClr val="FFFF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코틀린</a:t>
              </a:r>
              <a:endParaRPr kumimoji="1" lang="ko-KR" altLang="en-US" sz="1778" b="1" dirty="0">
                <a:solidFill>
                  <a:srgbClr val="FFFFC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타원 4"/>
            <p:cNvSpPr>
              <a:spLocks noChangeArrowheads="1"/>
            </p:cNvSpPr>
            <p:nvPr/>
          </p:nvSpPr>
          <p:spPr bwMode="auto">
            <a:xfrm>
              <a:off x="5748867" y="1573390"/>
              <a:ext cx="1896533" cy="127987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38100" algn="ctr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778" b="1" dirty="0">
                  <a:solidFill>
                    <a:srgbClr val="FFFFCC"/>
                  </a:solidFill>
                  <a:latin typeface="나눔고딕" pitchFamily="50" charset="-127"/>
                  <a:ea typeface="나눔고딕" pitchFamily="50" charset="-127"/>
                </a:rPr>
                <a:t>완벽한</a:t>
              </a:r>
              <a:endParaRPr kumimoji="1" lang="en-US" altLang="ko-KR" sz="1778" b="1" dirty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 fontAlgn="b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778" b="1" dirty="0">
                  <a:solidFill>
                    <a:srgbClr val="FFFFCC"/>
                  </a:solidFill>
                  <a:latin typeface="나눔고딕" pitchFamily="50" charset="-127"/>
                  <a:ea typeface="나눔고딕" pitchFamily="50" charset="-127"/>
                </a:rPr>
                <a:t>컴포넌트</a:t>
              </a:r>
            </a:p>
          </p:txBody>
        </p:sp>
        <p:sp>
          <p:nvSpPr>
            <p:cNvPr id="29" name="타원 4"/>
            <p:cNvSpPr>
              <a:spLocks noChangeArrowheads="1"/>
            </p:cNvSpPr>
            <p:nvPr/>
          </p:nvSpPr>
          <p:spPr bwMode="auto">
            <a:xfrm>
              <a:off x="1627012" y="4140201"/>
              <a:ext cx="1896533" cy="12798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38100" algn="ctr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778" b="1" dirty="0">
                  <a:solidFill>
                    <a:srgbClr val="FFFF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쉬운 앱 간 연동</a:t>
              </a:r>
            </a:p>
          </p:txBody>
        </p:sp>
        <p:sp>
          <p:nvSpPr>
            <p:cNvPr id="30" name="타원 4"/>
            <p:cNvSpPr>
              <a:spLocks noChangeArrowheads="1"/>
            </p:cNvSpPr>
            <p:nvPr/>
          </p:nvSpPr>
          <p:spPr bwMode="auto">
            <a:xfrm>
              <a:off x="5812367" y="4203701"/>
              <a:ext cx="1896533" cy="127987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38100" algn="ctr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778" b="1" dirty="0">
                  <a:solidFill>
                    <a:srgbClr val="FFFFCC"/>
                  </a:solidFill>
                  <a:latin typeface="나눔고딕" pitchFamily="50" charset="-127"/>
                  <a:ea typeface="나눔고딕" pitchFamily="50" charset="-127"/>
                </a:rPr>
                <a:t>다양한</a:t>
              </a:r>
              <a:endParaRPr kumimoji="1" lang="en-US" altLang="ko-KR" sz="1778" b="1" dirty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 fontAlgn="b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778" b="1" dirty="0">
                  <a:solidFill>
                    <a:srgbClr val="FFFFCC"/>
                  </a:solidFill>
                  <a:latin typeface="나눔고딕" pitchFamily="50" charset="-127"/>
                  <a:ea typeface="나눔고딕" pitchFamily="50" charset="-127"/>
                </a:rPr>
                <a:t>기능 지원</a:t>
              </a:r>
            </a:p>
          </p:txBody>
        </p:sp>
        <p:sp>
          <p:nvSpPr>
            <p:cNvPr id="31" name="타원 4"/>
            <p:cNvSpPr>
              <a:spLocks noChangeArrowheads="1"/>
            </p:cNvSpPr>
            <p:nvPr/>
          </p:nvSpPr>
          <p:spPr bwMode="auto">
            <a:xfrm>
              <a:off x="3588456" y="2870201"/>
              <a:ext cx="2280356" cy="12798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38100" algn="ctr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778" b="1" dirty="0">
                  <a:solidFill>
                    <a:srgbClr val="FFFF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오픈 소스</a:t>
              </a:r>
            </a:p>
          </p:txBody>
        </p:sp>
      </p:grpSp>
      <p:sp>
        <p:nvSpPr>
          <p:cNvPr id="18" name="제목 1"/>
          <p:cNvSpPr txBox="1">
            <a:spLocks/>
          </p:cNvSpPr>
          <p:nvPr/>
        </p:nvSpPr>
        <p:spPr>
          <a:xfrm>
            <a:off x="419786" y="4000202"/>
            <a:ext cx="2737545" cy="508918"/>
          </a:xfrm>
          <a:prstGeom prst="rect">
            <a:avLst/>
          </a:prstGeom>
        </p:spPr>
        <p:txBody>
          <a:bodyPr vert="horz" anchor="b">
            <a:normAutofit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3000" b="0" i="0" u="none" strike="noStrike" kern="1200" cap="small" spc="0" normalizeH="0" baseline="0" noProof="0" dirty="0" smtClean="0">
                <a:ln>
                  <a:noFill/>
                </a:ln>
                <a:solidFill>
                  <a:srgbClr val="575F6D"/>
                </a:solidFill>
                <a:effectLst/>
                <a:uLnTx/>
                <a:uFillTx/>
                <a:latin typeface="Century Schoolbook"/>
                <a:ea typeface="휴먼매직체" panose="02030504000101010101" pitchFamily="18" charset="-127"/>
                <a:cs typeface="+mj-cs"/>
              </a:rPr>
              <a:t>XML</a:t>
            </a:r>
            <a:endParaRPr kumimoji="0" lang="ko-KR" altLang="en-US" sz="3000" b="0" i="0" u="none" strike="noStrike" kern="1200" cap="small" spc="0" normalizeH="0" baseline="0" noProof="0" dirty="0">
              <a:ln>
                <a:noFill/>
              </a:ln>
              <a:solidFill>
                <a:srgbClr val="575F6D"/>
              </a:solidFill>
              <a:effectLst/>
              <a:uLnTx/>
              <a:uFillTx/>
              <a:latin typeface="Century Schoolbook"/>
              <a:ea typeface="휴먼매직체" panose="02030504000101010101" pitchFamily="18" charset="-127"/>
              <a:cs typeface="+mj-cs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292741" y="4509120"/>
            <a:ext cx="7467600" cy="22608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Trebuchet MS" pitchFamily="34" charset="0"/>
                <a:ea typeface="굴림" pitchFamily="50" charset="-127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XML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은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안드로이드에서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레이아웃 </a:t>
            </a:r>
            <a:r>
              <a:rPr lang="ko-KR" altLang="en-US" sz="2000" dirty="0" err="1" smtClean="0">
                <a:solidFill>
                  <a:sysClr val="windowText" lastClr="000000"/>
                </a:solidFill>
              </a:rPr>
              <a:t>설계등</a:t>
            </a:r>
            <a:r>
              <a:rPr lang="ko-KR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아주 많이 사용된다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 </a:t>
            </a:r>
          </a:p>
          <a:p>
            <a:pPr marL="274320" marR="0" lvl="0" indent="-27432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SGML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의 부분 집합으로 웹 상에서 구조화된 텍스트 형식의 문서를 전송하고 수신하며 처리가 가능하도록 만든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마크업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언어</a:t>
            </a:r>
          </a:p>
          <a:p>
            <a:pPr marL="274320" marR="0" lvl="0" indent="-27432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ct val="70000"/>
              <a:buFont typeface="Wingdings"/>
              <a:buChar char="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9377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1"/>
          <p:cNvSpPr txBox="1">
            <a:spLocks/>
          </p:cNvSpPr>
          <p:nvPr/>
        </p:nvSpPr>
        <p:spPr>
          <a:xfrm>
            <a:off x="138203" y="31042"/>
            <a:ext cx="5988510" cy="328231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안드로이드의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주요 특징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65634" y="539805"/>
            <a:ext cx="7526867" cy="307777"/>
          </a:xfrm>
          <a:prstGeom prst="rect">
            <a:avLst/>
          </a:prstGeom>
          <a:noFill/>
          <a:ln>
            <a:noFill/>
          </a:ln>
          <a:effectLst>
            <a:outerShdw sy="50000" kx="-2453608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플랫폼 </a:t>
            </a:r>
            <a:r>
              <a:rPr kumimoji="1" lang="ko-KR" altLang="en-US" sz="1400" b="1" dirty="0" err="1">
                <a:solidFill>
                  <a:prstClr val="black"/>
                </a:solidFill>
                <a:latin typeface="+mn-ea"/>
                <a:ea typeface="+mn-ea"/>
              </a:rPr>
              <a:t>아키텍쳐</a:t>
            </a:r>
            <a:endParaRPr kumimoji="1" lang="ko-KR" altLang="en-US" sz="1400" b="1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52801" y="908720"/>
            <a:ext cx="7983374" cy="1200329"/>
          </a:xfrm>
          <a:prstGeom prst="rect">
            <a:avLst/>
          </a:prstGeom>
          <a:noFill/>
          <a:ln>
            <a:noFill/>
          </a:ln>
          <a:effectLst>
            <a:outerShdw sy="50000" kx="-2453608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Font typeface="Wingdings" panose="05000000000000000000" pitchFamily="2" charset="2"/>
              <a:buChar char="§"/>
            </a:pPr>
            <a:r>
              <a:rPr kumimoji="1"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리눅스</a:t>
            </a:r>
            <a:r>
              <a:rPr kumimoji="1"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1"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커널</a:t>
            </a:r>
            <a:r>
              <a:rPr kumimoji="1"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위에서 동작</a:t>
            </a:r>
            <a:endParaRPr kumimoji="1"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Font typeface="Wingdings" panose="05000000000000000000" pitchFamily="2" charset="2"/>
              <a:buChar char="§"/>
            </a:pPr>
            <a:r>
              <a:rPr kumimoji="1"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빌드</a:t>
            </a:r>
            <a:r>
              <a:rPr kumimoji="1"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시에는 </a:t>
            </a:r>
            <a:r>
              <a:rPr kumimoji="1"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DEX </a:t>
            </a:r>
            <a:r>
              <a:rPr kumimoji="1"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포맷으로 만들어지고 실행 시에는 </a:t>
            </a:r>
            <a:r>
              <a:rPr kumimoji="1"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ART </a:t>
            </a:r>
            <a:r>
              <a:rPr kumimoji="1"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런타임에서 실행됨</a:t>
            </a:r>
            <a:endParaRPr kumimoji="1"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Font typeface="Wingdings" panose="05000000000000000000" pitchFamily="2" charset="2"/>
              <a:buChar char="§"/>
            </a:pPr>
            <a:r>
              <a:rPr kumimoji="1" lang="ko-KR" altLang="en-US" sz="1600" dirty="0" err="1">
                <a:solidFill>
                  <a:srgbClr val="000000"/>
                </a:solidFill>
                <a:latin typeface="+mn-ea"/>
                <a:ea typeface="+mn-ea"/>
              </a:rPr>
              <a:t>앱은</a:t>
            </a:r>
            <a:r>
              <a:rPr kumimoji="1"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 애플리케이션 프레임워크 위에서 실행됨</a:t>
            </a:r>
            <a:endParaRPr kumimoji="1"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98436" y="2420888"/>
            <a:ext cx="6485655" cy="3793585"/>
            <a:chOff x="1636889" y="2925234"/>
            <a:chExt cx="6067778" cy="299296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36889" y="5410200"/>
              <a:ext cx="6064956" cy="508000"/>
            </a:xfrm>
            <a:prstGeom prst="roundRect">
              <a:avLst>
                <a:gd name="adj" fmla="val 8451"/>
              </a:avLst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7" name="직사각형 27"/>
            <p:cNvSpPr>
              <a:spLocks noChangeArrowheads="1"/>
            </p:cNvSpPr>
            <p:nvPr/>
          </p:nvSpPr>
          <p:spPr bwMode="auto">
            <a:xfrm>
              <a:off x="3602567" y="5465234"/>
              <a:ext cx="2032000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ko-KR" altLang="en-US" sz="1400" b="1">
                  <a:solidFill>
                    <a:srgbClr val="7C3B06"/>
                  </a:solidFill>
                  <a:latin typeface="+mn-ea"/>
                  <a:ea typeface="+mn-ea"/>
                </a:rPr>
                <a:t>리눅스 커널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639711" y="3496733"/>
              <a:ext cx="6064956" cy="508000"/>
            </a:xfrm>
            <a:prstGeom prst="roundRect">
              <a:avLst>
                <a:gd name="adj" fmla="val 8451"/>
              </a:avLst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9" name="직사각형 27"/>
            <p:cNvSpPr>
              <a:spLocks noChangeArrowheads="1"/>
            </p:cNvSpPr>
            <p:nvPr/>
          </p:nvSpPr>
          <p:spPr bwMode="auto">
            <a:xfrm>
              <a:off x="3183467" y="3524955"/>
              <a:ext cx="2868789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ko-KR" altLang="en-US" sz="1400" b="1">
                  <a:solidFill>
                    <a:srgbClr val="7C3B06"/>
                  </a:solidFill>
                  <a:latin typeface="+mn-ea"/>
                  <a:ea typeface="+mn-ea"/>
                </a:rPr>
                <a:t>애플리케이션 프레임워크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639711" y="2925234"/>
              <a:ext cx="6064956" cy="508000"/>
            </a:xfrm>
            <a:prstGeom prst="roundRect">
              <a:avLst>
                <a:gd name="adj" fmla="val 8451"/>
              </a:avLst>
            </a:prstGeom>
            <a:noFill/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1" name="직사각형 27"/>
            <p:cNvSpPr>
              <a:spLocks noChangeArrowheads="1"/>
            </p:cNvSpPr>
            <p:nvPr/>
          </p:nvSpPr>
          <p:spPr bwMode="auto">
            <a:xfrm>
              <a:off x="3650545" y="2992967"/>
              <a:ext cx="2032000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ko-KR" altLang="en-US" sz="1400" b="1">
                  <a:solidFill>
                    <a:srgbClr val="7C3B06"/>
                  </a:solidFill>
                  <a:latin typeface="+mn-ea"/>
                  <a:ea typeface="+mn-ea"/>
                </a:rPr>
                <a:t>앱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636889" y="4068234"/>
              <a:ext cx="6064956" cy="1272822"/>
            </a:xfrm>
            <a:prstGeom prst="roundRect">
              <a:avLst>
                <a:gd name="adj" fmla="val 845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39645" y="4069644"/>
              <a:ext cx="2362200" cy="936978"/>
            </a:xfrm>
            <a:prstGeom prst="roundRect">
              <a:avLst>
                <a:gd name="adj" fmla="val 1187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90634" y="4440767"/>
              <a:ext cx="984956" cy="461433"/>
            </a:xfrm>
            <a:prstGeom prst="roundRect">
              <a:avLst>
                <a:gd name="adj" fmla="val 1259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solidFill>
                    <a:srgbClr val="C16203"/>
                  </a:solidFill>
                  <a:latin typeface="+mn-ea"/>
                </a:rPr>
                <a:t>Core Libraries</a:t>
              </a:r>
              <a:endParaRPr kumimoji="1" lang="ko-KR" altLang="en-US" sz="1400" b="1" dirty="0">
                <a:solidFill>
                  <a:srgbClr val="C16203"/>
                </a:solidFill>
                <a:latin typeface="+mn-ea"/>
              </a:endParaRPr>
            </a:p>
          </p:txBody>
        </p:sp>
        <p:sp>
          <p:nvSpPr>
            <p:cNvPr id="15" name="직사각형 27"/>
            <p:cNvSpPr>
              <a:spLocks noChangeArrowheads="1"/>
            </p:cNvSpPr>
            <p:nvPr/>
          </p:nvSpPr>
          <p:spPr bwMode="auto">
            <a:xfrm>
              <a:off x="5146323" y="4023078"/>
              <a:ext cx="2032000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ko-KR" altLang="en-US" sz="1400" b="1">
                  <a:solidFill>
                    <a:srgbClr val="7C3B06"/>
                  </a:solidFill>
                  <a:latin typeface="+mn-ea"/>
                  <a:ea typeface="+mn-ea"/>
                </a:rPr>
                <a:t>안드로이드 런타임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570134" y="4432300"/>
              <a:ext cx="984956" cy="461433"/>
            </a:xfrm>
            <a:prstGeom prst="roundRect">
              <a:avLst>
                <a:gd name="adj" fmla="val 1259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solidFill>
                    <a:srgbClr val="C16203"/>
                  </a:solidFill>
                  <a:latin typeface="+mn-ea"/>
                </a:rPr>
                <a:t>ART Runtime</a:t>
              </a:r>
              <a:endParaRPr kumimoji="1" lang="ko-KR" altLang="en-US" sz="1400" b="1" dirty="0">
                <a:solidFill>
                  <a:srgbClr val="C16203"/>
                </a:solidFill>
                <a:latin typeface="+mn-ea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754012" y="4189589"/>
              <a:ext cx="1087966" cy="461433"/>
            </a:xfrm>
            <a:prstGeom prst="roundRect">
              <a:avLst>
                <a:gd name="adj" fmla="val 1259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solidFill>
                    <a:srgbClr val="C16203"/>
                  </a:solidFill>
                  <a:latin typeface="+mn-ea"/>
                </a:rPr>
                <a:t>Surface Manager</a:t>
              </a:r>
              <a:endParaRPr kumimoji="1" lang="ko-KR" altLang="en-US" sz="1400" b="1" dirty="0">
                <a:solidFill>
                  <a:srgbClr val="C16203"/>
                </a:solidFill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937934" y="4189589"/>
              <a:ext cx="1087967" cy="461433"/>
            </a:xfrm>
            <a:prstGeom prst="roundRect">
              <a:avLst>
                <a:gd name="adj" fmla="val 1259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solidFill>
                    <a:srgbClr val="C16203"/>
                  </a:solidFill>
                  <a:latin typeface="+mn-ea"/>
                </a:rPr>
                <a:t>Media Framework</a:t>
              </a:r>
              <a:endParaRPr kumimoji="1" lang="ko-KR" altLang="en-US" sz="1400" b="1" dirty="0">
                <a:solidFill>
                  <a:srgbClr val="C16203"/>
                </a:solidFill>
                <a:latin typeface="+mn-ea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4121856" y="4189589"/>
              <a:ext cx="1087966" cy="461433"/>
            </a:xfrm>
            <a:prstGeom prst="roundRect">
              <a:avLst>
                <a:gd name="adj" fmla="val 1259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solidFill>
                    <a:srgbClr val="C16203"/>
                  </a:solidFill>
                  <a:latin typeface="+mn-ea"/>
                </a:rPr>
                <a:t>SQLite</a:t>
              </a:r>
              <a:endParaRPr kumimoji="1" lang="ko-KR" altLang="en-US" sz="1400" b="1" dirty="0">
                <a:solidFill>
                  <a:srgbClr val="C16203"/>
                </a:solidFill>
                <a:latin typeface="+mn-ea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4012" y="4727222"/>
              <a:ext cx="1087966" cy="464256"/>
            </a:xfrm>
            <a:prstGeom prst="roundRect">
              <a:avLst>
                <a:gd name="adj" fmla="val 1259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solidFill>
                    <a:srgbClr val="C16203"/>
                  </a:solidFill>
                  <a:latin typeface="+mn-ea"/>
                </a:rPr>
                <a:t>OpenGL ES</a:t>
              </a:r>
              <a:endParaRPr kumimoji="1" lang="ko-KR" altLang="en-US" sz="1400" b="1" dirty="0">
                <a:solidFill>
                  <a:srgbClr val="C16203"/>
                </a:solidFill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937934" y="4727222"/>
              <a:ext cx="1087967" cy="464256"/>
            </a:xfrm>
            <a:prstGeom prst="roundRect">
              <a:avLst>
                <a:gd name="adj" fmla="val 1259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solidFill>
                    <a:srgbClr val="C16203"/>
                  </a:solidFill>
                  <a:latin typeface="+mn-ea"/>
                </a:rPr>
                <a:t>WebKit</a:t>
              </a:r>
              <a:endParaRPr kumimoji="1" lang="ko-KR" altLang="en-US" sz="1400" b="1" dirty="0">
                <a:solidFill>
                  <a:srgbClr val="C16203"/>
                </a:solidFill>
                <a:latin typeface="+mn-ea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121856" y="4727222"/>
              <a:ext cx="1087966" cy="464256"/>
            </a:xfrm>
            <a:prstGeom prst="roundRect">
              <a:avLst>
                <a:gd name="adj" fmla="val 1259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solidFill>
                    <a:srgbClr val="C16203"/>
                  </a:solidFill>
                  <a:latin typeface="+mn-ea"/>
                </a:rPr>
                <a:t>libc</a:t>
              </a:r>
              <a:endParaRPr kumimoji="1" lang="ko-KR" altLang="en-US" sz="1400" b="1" dirty="0">
                <a:solidFill>
                  <a:srgbClr val="C16203"/>
                </a:solidFill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520746" y="4370212"/>
              <a:ext cx="1090788" cy="58702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27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 bwMode="gray">
          <a:xfrm>
            <a:off x="251520" y="116632"/>
            <a:ext cx="8520112" cy="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noProof="0" dirty="0" smtClean="0">
                <a:solidFill>
                  <a:srgbClr val="000000"/>
                </a:solidFill>
              </a:rPr>
              <a:t>2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. 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안드로이드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버전의 발전단계</a:t>
            </a:r>
            <a:endParaRPr kumimoji="0" lang="ko-KR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  <p:pic>
        <p:nvPicPr>
          <p:cNvPr id="13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" b="24488"/>
          <a:stretch/>
        </p:blipFill>
        <p:spPr>
          <a:xfrm>
            <a:off x="375844" y="663498"/>
            <a:ext cx="6644428" cy="602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 bwMode="gray">
          <a:xfrm>
            <a:off x="251520" y="116632"/>
            <a:ext cx="8520112" cy="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atinLnBrk="0"/>
            <a:r>
              <a:rPr lang="en-US" altLang="ko-KR" kern="0" dirty="0" smtClean="0">
                <a:solidFill>
                  <a:srgbClr val="000000"/>
                </a:solidFill>
              </a:rPr>
              <a:t>2. </a:t>
            </a:r>
            <a:r>
              <a:rPr lang="ko-KR" altLang="en-US" kern="0" dirty="0" err="1" smtClean="0">
                <a:solidFill>
                  <a:srgbClr val="000000"/>
                </a:solidFill>
              </a:rPr>
              <a:t>안드로이드</a:t>
            </a:r>
            <a:r>
              <a:rPr lang="ko-KR" altLang="en-US" kern="0" dirty="0" smtClean="0">
                <a:solidFill>
                  <a:srgbClr val="000000"/>
                </a:solidFill>
              </a:rPr>
              <a:t> 버전의 발전단계</a:t>
            </a:r>
            <a:endParaRPr lang="ko-KR" altLang="en-US" sz="2400" kern="0" dirty="0" smtClean="0">
              <a:solidFill>
                <a:srgbClr val="00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9808" y="836712"/>
            <a:ext cx="7366528" cy="5976664"/>
            <a:chOff x="245216" y="1163546"/>
            <a:chExt cx="6466037" cy="4466546"/>
          </a:xfrm>
        </p:grpSpPr>
        <p:pic>
          <p:nvPicPr>
            <p:cNvPr id="5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52" r="136"/>
            <a:stretch/>
          </p:blipFill>
          <p:spPr>
            <a:xfrm>
              <a:off x="245216" y="1497875"/>
              <a:ext cx="6466037" cy="18723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179"/>
            <a:stretch/>
          </p:blipFill>
          <p:spPr>
            <a:xfrm>
              <a:off x="254727" y="1163546"/>
              <a:ext cx="6450964" cy="30820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6"/>
            <a:stretch/>
          </p:blipFill>
          <p:spPr>
            <a:xfrm>
              <a:off x="259079" y="3352801"/>
              <a:ext cx="6450964" cy="2277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69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DAF753-4CE3-B6CC-063B-3D0134BA55AE}"/>
              </a:ext>
            </a:extLst>
          </p:cNvPr>
          <p:cNvGrpSpPr/>
          <p:nvPr/>
        </p:nvGrpSpPr>
        <p:grpSpPr>
          <a:xfrm>
            <a:off x="1796091" y="1406369"/>
            <a:ext cx="5551817" cy="5047811"/>
            <a:chOff x="1828495" y="1434944"/>
            <a:chExt cx="5551817" cy="50478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47E2E3D-FBBC-2953-FC73-C9181069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8495" y="1434944"/>
              <a:ext cx="5551817" cy="17368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471389-5445-A24B-40F4-4D53EDA4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495" y="3171825"/>
              <a:ext cx="5551817" cy="3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700882"/>
      </p:ext>
    </p:extLst>
  </p:cSld>
  <p:clrMapOvr>
    <a:masterClrMapping/>
  </p:clrMapOvr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16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0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1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1046</Words>
  <Application>Microsoft Office PowerPoint</Application>
  <PresentationFormat>화면 슬라이드 쇼(4:3)</PresentationFormat>
  <Paragraphs>165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15</vt:i4>
      </vt:variant>
      <vt:variant>
        <vt:lpstr>슬라이드 제목</vt:lpstr>
      </vt:variant>
      <vt:variant>
        <vt:i4>27</vt:i4>
      </vt:variant>
    </vt:vector>
  </HeadingPairs>
  <TitlesOfParts>
    <vt:vector size="64" baseType="lpstr">
      <vt:lpstr>Adobe Fan Heiti Std B</vt:lpstr>
      <vt:lpstr>Adobe Kaiti Std R</vt:lpstr>
      <vt:lpstr>HY견고딕</vt:lpstr>
      <vt:lpstr>HY얕은샘물M</vt:lpstr>
      <vt:lpstr>HY헤드라인M</vt:lpstr>
      <vt:lpstr>굴림</vt:lpstr>
      <vt:lpstr>나눔고딕</vt:lpstr>
      <vt:lpstr>맑은 고딕</vt:lpstr>
      <vt:lpstr>새굴림</vt:lpstr>
      <vt:lpstr>함초롬돋움</vt:lpstr>
      <vt:lpstr>휴먼매직체</vt:lpstr>
      <vt:lpstr>Arial</vt:lpstr>
      <vt:lpstr>Calibri</vt:lpstr>
      <vt:lpstr>Century Schoolbook</vt:lpstr>
      <vt:lpstr>Impact</vt:lpstr>
      <vt:lpstr>Tahoma</vt:lpstr>
      <vt:lpstr>Times New Roman</vt:lpstr>
      <vt:lpstr>Trebuchet MS</vt:lpstr>
      <vt:lpstr>Tw Cen MT</vt:lpstr>
      <vt:lpstr>Verdana</vt:lpstr>
      <vt:lpstr>Wingdings</vt:lpstr>
      <vt:lpstr>Wingdings 2</vt:lpstr>
      <vt:lpstr>2_Office 테마</vt:lpstr>
      <vt:lpstr>SMC_mCare_Flow_Screen_Rev.1.2</vt:lpstr>
      <vt:lpstr>2_Standarddesign</vt:lpstr>
      <vt:lpstr>3_Standarddesign</vt:lpstr>
      <vt:lpstr>4_Standarddesign</vt:lpstr>
      <vt:lpstr>9_Standarddesign</vt:lpstr>
      <vt:lpstr>10_Standarddesign</vt:lpstr>
      <vt:lpstr>11_Standarddesign</vt:lpstr>
      <vt:lpstr>7_Office 테마</vt:lpstr>
      <vt:lpstr>8_가을</vt:lpstr>
      <vt:lpstr>16_가을</vt:lpstr>
      <vt:lpstr>Office 테마</vt:lpstr>
      <vt:lpstr>1_Office 테마</vt:lpstr>
      <vt:lpstr>3_Office 테마</vt:lpstr>
      <vt:lpstr>4_Office 테마</vt:lpstr>
      <vt:lpstr>PowerPoint 프레젠테이션</vt:lpstr>
      <vt:lpstr>PowerPoint 프레젠테이션</vt:lpstr>
      <vt:lpstr>1. 안드로이드의 주요 특징</vt:lpstr>
      <vt:lpstr>PowerPoint 프레젠테이션</vt:lpstr>
      <vt:lpstr>안드로이드의 주요 특징</vt:lpstr>
      <vt:lpstr>PowerPoint 프레젠테이션</vt:lpstr>
      <vt:lpstr>PowerPoint 프레젠테이션</vt:lpstr>
      <vt:lpstr>PowerPoint 프레젠테이션</vt:lpstr>
      <vt:lpstr>2. 안드로이드</vt:lpstr>
      <vt:lpstr>3. 안드로이드의 주요 기능</vt:lpstr>
      <vt:lpstr>3. 안드로이드의 주요 기능</vt:lpstr>
      <vt:lpstr>안드로이드의 특징</vt:lpstr>
      <vt:lpstr>PowerPoint 프레젠테이션</vt:lpstr>
      <vt:lpstr>PowerPoint 프레젠테이션</vt:lpstr>
      <vt:lpstr>안드로이드 버전 vs 자바 버전</vt:lpstr>
      <vt:lpstr>안드로이드 개발 도구</vt:lpstr>
      <vt:lpstr>안드로이드 개발 언어</vt:lpstr>
      <vt:lpstr>PowerPoint 프레젠테이션</vt:lpstr>
      <vt:lpstr>PowerPoint 프레젠테이션</vt:lpstr>
      <vt:lpstr>PowerPoint 프레젠테이션</vt:lpstr>
      <vt:lpstr>▶ 안드로이드의 구조(1/3)</vt:lpstr>
      <vt:lpstr>▶ 안드로이드의 구조(2/3)</vt:lpstr>
      <vt:lpstr>▶ 안드로이드의 구조(3/3)</vt:lpstr>
      <vt:lpstr>4. 안드로이드 개발 환경   ▶ 개발 운영체제</vt:lpstr>
      <vt:lpstr>▶ 개발 환경의 구성(1/2)</vt:lpstr>
      <vt:lpstr>▶ 개발 환경의 구성(2/2)</vt:lpstr>
      <vt:lpstr>▶안드로이드 개발 환경 설치 순서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induk</dc:creator>
  <cp:lastModifiedBy>IN301</cp:lastModifiedBy>
  <cp:revision>58</cp:revision>
  <dcterms:created xsi:type="dcterms:W3CDTF">2017-03-07T02:52:17Z</dcterms:created>
  <dcterms:modified xsi:type="dcterms:W3CDTF">2023-03-06T07:32:08Z</dcterms:modified>
</cp:coreProperties>
</file>